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25"/>
  </p:notesMasterIdLst>
  <p:handoutMasterIdLst>
    <p:handoutMasterId r:id="rId26"/>
  </p:handoutMasterIdLst>
  <p:sldIdLst>
    <p:sldId id="256" r:id="rId2"/>
    <p:sldId id="279" r:id="rId3"/>
    <p:sldId id="299" r:id="rId4"/>
    <p:sldId id="300" r:id="rId5"/>
    <p:sldId id="301" r:id="rId6"/>
    <p:sldId id="302" r:id="rId7"/>
    <p:sldId id="303" r:id="rId8"/>
    <p:sldId id="304" r:id="rId9"/>
    <p:sldId id="305" r:id="rId10"/>
    <p:sldId id="306" r:id="rId11"/>
    <p:sldId id="307" r:id="rId12"/>
    <p:sldId id="295" r:id="rId13"/>
    <p:sldId id="316" r:id="rId14"/>
    <p:sldId id="308" r:id="rId15"/>
    <p:sldId id="309" r:id="rId16"/>
    <p:sldId id="310" r:id="rId17"/>
    <p:sldId id="297" r:id="rId18"/>
    <p:sldId id="312" r:id="rId19"/>
    <p:sldId id="311" r:id="rId20"/>
    <p:sldId id="313" r:id="rId21"/>
    <p:sldId id="314" r:id="rId22"/>
    <p:sldId id="315" r:id="rId23"/>
    <p:sldId id="264" r:id="rId24"/>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87D"/>
    <a:srgbClr val="27BFEA"/>
    <a:srgbClr val="1FE7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5"/>
    <p:restoredTop sz="83584"/>
  </p:normalViewPr>
  <p:slideViewPr>
    <p:cSldViewPr snapToGrid="0" snapToObjects="1">
      <p:cViewPr varScale="1">
        <p:scale>
          <a:sx n="127" d="100"/>
          <a:sy n="127" d="100"/>
        </p:scale>
        <p:origin x="1400" y="16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5" d="100"/>
          <a:sy n="85" d="100"/>
        </p:scale>
        <p:origin x="3928"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E2B031-001D-3842-8A61-3E2AA418E334}" type="datetimeFigureOut">
              <a:rPr kumimoji="1" lang="zh-CN" altLang="en-US" smtClean="0"/>
              <a:t>2018/1/16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7DB2DF-EFA4-5949-84B1-C39747087170}" type="slidenum">
              <a:rPr kumimoji="1" lang="zh-CN" altLang="en-US" smtClean="0"/>
              <a:t>‹#›</a:t>
            </a:fld>
            <a:endParaRPr kumimoji="1" lang="zh-CN" altLang="en-US"/>
          </a:p>
        </p:txBody>
      </p:sp>
    </p:spTree>
    <p:extLst>
      <p:ext uri="{BB962C8B-B14F-4D97-AF65-F5344CB8AC3E}">
        <p14:creationId xmlns:p14="http://schemas.microsoft.com/office/powerpoint/2010/main" val="2099239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C3D39-28EC-5B41-BB0B-8169797DEA57}" type="datetimeFigureOut">
              <a:rPr kumimoji="1" lang="zh-CN" altLang="en-US" smtClean="0"/>
              <a:t>2018/1/16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BE27B-9ED7-EA46-A73B-D92F20152FA4}" type="slidenum">
              <a:rPr kumimoji="1" lang="zh-CN" altLang="en-US" smtClean="0"/>
              <a:t>‹#›</a:t>
            </a:fld>
            <a:endParaRPr kumimoji="1" lang="zh-CN" altLang="en-US"/>
          </a:p>
        </p:txBody>
      </p:sp>
    </p:spTree>
    <p:extLst>
      <p:ext uri="{BB962C8B-B14F-4D97-AF65-F5344CB8AC3E}">
        <p14:creationId xmlns:p14="http://schemas.microsoft.com/office/powerpoint/2010/main" val="91372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59863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84790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40352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sz="1200" dirty="0" smtClean="0"/>
              <a:t>合作方</a:t>
            </a:r>
            <a:r>
              <a:rPr kumimoji="1" lang="en-US" altLang="zh-CN" sz="1200" dirty="0" smtClean="0"/>
              <a:t>】</a:t>
            </a:r>
            <a:r>
              <a:rPr kumimoji="1" lang="zh-CN" altLang="en-US" sz="1200" dirty="0" smtClean="0"/>
              <a:t>：某网络支付平台</a:t>
            </a:r>
          </a:p>
          <a:p>
            <a:endParaRPr kumimoji="1" lang="zh-CN" altLang="en-US" sz="1200" dirty="0" smtClean="0"/>
          </a:p>
          <a:p>
            <a:r>
              <a:rPr kumimoji="1" lang="en-US" altLang="zh-CN" sz="1200" dirty="0" smtClean="0"/>
              <a:t>【</a:t>
            </a:r>
            <a:r>
              <a:rPr kumimoji="1" lang="zh-CN" altLang="en-US" sz="1200" dirty="0" smtClean="0"/>
              <a:t>使用服务</a:t>
            </a:r>
            <a:r>
              <a:rPr kumimoji="1" lang="en-US" altLang="zh-CN" sz="1200" dirty="0" smtClean="0"/>
              <a:t>】</a:t>
            </a:r>
            <a:r>
              <a:rPr kumimoji="1" lang="zh-CN" altLang="en-US" sz="1200" dirty="0" smtClean="0"/>
              <a:t>：账户安全保护、接口安全保护、内容安全保护</a:t>
            </a:r>
          </a:p>
          <a:p>
            <a:endParaRPr kumimoji="1" lang="zh-CN" altLang="en-US" sz="1200" dirty="0" smtClean="0"/>
          </a:p>
          <a:p>
            <a:r>
              <a:rPr kumimoji="1" lang="zh-CN" altLang="en-US" sz="1200" dirty="0" smtClean="0"/>
              <a:t>【平台特点</a:t>
            </a:r>
            <a:r>
              <a:rPr kumimoji="1" lang="en-US" altLang="zh-CN" sz="1200" dirty="0" smtClean="0"/>
              <a:t>】</a:t>
            </a:r>
            <a:r>
              <a:rPr kumimoji="1" lang="zh-CN" altLang="en-US" sz="1200" dirty="0" smtClean="0"/>
              <a:t>：新用户注册送红包激励、周年活动送大量红包</a:t>
            </a:r>
          </a:p>
          <a:p>
            <a:endParaRPr kumimoji="1" lang="zh-CN" altLang="en-US" sz="1200" dirty="0" smtClean="0"/>
          </a:p>
          <a:p>
            <a:r>
              <a:rPr kumimoji="1" lang="zh-CN" altLang="en-US" sz="1200" dirty="0" smtClean="0"/>
              <a:t>【案例</a:t>
            </a:r>
            <a:r>
              <a:rPr kumimoji="1" lang="en-US" altLang="zh-CN" sz="1200" dirty="0" smtClean="0"/>
              <a:t>】</a:t>
            </a:r>
            <a:r>
              <a:rPr kumimoji="1" lang="zh-CN" altLang="en-US" sz="1200" dirty="0" smtClean="0"/>
              <a:t>：</a:t>
            </a:r>
            <a:r>
              <a:rPr kumimoji="1" lang="en-US" altLang="zh-CN" sz="1200" dirty="0" smtClean="0">
                <a:latin typeface="微软雅黑"/>
                <a:ea typeface="微软雅黑"/>
                <a:cs typeface="微软雅黑"/>
              </a:rPr>
              <a:t>201</a:t>
            </a:r>
            <a:r>
              <a:rPr kumimoji="1" lang="zh-CN" altLang="zh-CN" sz="1200" dirty="0" smtClean="0">
                <a:latin typeface="微软雅黑"/>
                <a:ea typeface="微软雅黑"/>
                <a:cs typeface="微软雅黑"/>
              </a:rPr>
              <a:t>7</a:t>
            </a:r>
            <a:r>
              <a:rPr kumimoji="1" lang="zh-CN" altLang="en-US" sz="1200" dirty="0" smtClean="0">
                <a:latin typeface="微软雅黑"/>
                <a:ea typeface="微软雅黑"/>
                <a:cs typeface="微软雅黑"/>
              </a:rPr>
              <a:t>年</a:t>
            </a:r>
            <a:r>
              <a:rPr kumimoji="1" lang="zh-CN" altLang="zh-CN" sz="1200" dirty="0" smtClean="0">
                <a:latin typeface="微软雅黑"/>
                <a:ea typeface="微软雅黑"/>
                <a:cs typeface="微软雅黑"/>
              </a:rPr>
              <a:t>3</a:t>
            </a:r>
            <a:r>
              <a:rPr kumimoji="1" lang="zh-CN" altLang="en-US" sz="1200" dirty="0" smtClean="0">
                <a:latin typeface="微软雅黑"/>
                <a:ea typeface="微软雅黑"/>
                <a:cs typeface="微软雅黑"/>
              </a:rPr>
              <a:t>月</a:t>
            </a:r>
            <a:r>
              <a:rPr kumimoji="1" lang="zh-CN" altLang="zh-CN" sz="1200" dirty="0" smtClean="0">
                <a:latin typeface="微软雅黑"/>
                <a:ea typeface="微软雅黑"/>
                <a:cs typeface="微软雅黑"/>
              </a:rPr>
              <a:t>1</a:t>
            </a:r>
            <a:r>
              <a:rPr kumimoji="1" lang="en-US" altLang="zh-CN" sz="1200" dirty="0" smtClean="0">
                <a:latin typeface="微软雅黑"/>
                <a:ea typeface="微软雅黑"/>
                <a:cs typeface="微软雅黑"/>
              </a:rPr>
              <a:t>8</a:t>
            </a:r>
            <a:r>
              <a:rPr kumimoji="1" lang="zh-CN" altLang="en-US" sz="1200" dirty="0" smtClean="0">
                <a:latin typeface="微软雅黑"/>
                <a:ea typeface="微软雅黑"/>
                <a:cs typeface="微软雅黑"/>
              </a:rPr>
              <a:t>日</a:t>
            </a:r>
            <a:r>
              <a:rPr kumimoji="1" lang="en-US" altLang="zh-CN" sz="1200" dirty="0" smtClean="0">
                <a:latin typeface="微软雅黑"/>
                <a:ea typeface="微软雅黑"/>
                <a:cs typeface="微软雅黑"/>
              </a:rPr>
              <a:t>-</a:t>
            </a:r>
            <a:r>
              <a:rPr kumimoji="1" lang="zh-CN" altLang="zh-CN" sz="1200" dirty="0" smtClean="0">
                <a:latin typeface="微软雅黑"/>
                <a:ea typeface="微软雅黑"/>
                <a:cs typeface="微软雅黑"/>
              </a:rPr>
              <a:t>3</a:t>
            </a:r>
            <a:r>
              <a:rPr kumimoji="1" lang="en-US" altLang="zh-CN" sz="1200" dirty="0" smtClean="0">
                <a:latin typeface="微软雅黑"/>
                <a:ea typeface="微软雅黑"/>
                <a:cs typeface="微软雅黑"/>
              </a:rPr>
              <a:t>1</a:t>
            </a:r>
            <a:r>
              <a:rPr kumimoji="1" lang="zh-CN" altLang="en-US" sz="1200" dirty="0" smtClean="0">
                <a:latin typeface="微软雅黑"/>
                <a:ea typeface="微软雅黑"/>
                <a:cs typeface="微软雅黑"/>
              </a:rPr>
              <a:t>日，合作方公司周年庆活动，对新用户赠送支付抵用券，因此活动期间产生了大量垃圾注册</a:t>
            </a:r>
          </a:p>
          <a:p>
            <a:endParaRPr kumimoji="1" lang="zh-CN" altLang="en-US" dirty="0"/>
          </a:p>
        </p:txBody>
      </p:sp>
    </p:spTree>
    <p:extLst>
      <p:ext uri="{BB962C8B-B14F-4D97-AF65-F5344CB8AC3E}">
        <p14:creationId xmlns:p14="http://schemas.microsoft.com/office/powerpoint/2010/main" val="166671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185168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20202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1996901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193552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120253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151005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68787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endParaRPr kumimoji="1" lang="zh-CN" altLang="en-US" dirty="0"/>
          </a:p>
        </p:txBody>
      </p:sp>
    </p:spTree>
    <p:extLst>
      <p:ext uri="{BB962C8B-B14F-4D97-AF65-F5344CB8AC3E}">
        <p14:creationId xmlns:p14="http://schemas.microsoft.com/office/powerpoint/2010/main" val="41632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83382" y="60874"/>
            <a:ext cx="5549026" cy="397735"/>
          </a:xfrm>
        </p:spPr>
        <p:txBody>
          <a:bodyPr>
            <a:noAutofit/>
          </a:bodyPr>
          <a:lstStyle>
            <a:lvl1pPr algn="l">
              <a:defRPr sz="2400">
                <a:solidFill>
                  <a:schemeClr val="bg1"/>
                </a:solidFill>
                <a:latin typeface="Microsoft YaHei"/>
                <a:ea typeface="Microsoft YaHei"/>
                <a:cs typeface="Microsoft YaHei"/>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hasCustomPrompt="1"/>
          </p:nvPr>
        </p:nvSpPr>
        <p:spPr>
          <a:xfrm>
            <a:off x="183382" y="628695"/>
            <a:ext cx="6400800" cy="1314450"/>
          </a:xfrm>
        </p:spPr>
        <p:txBody>
          <a:bodyPr>
            <a:normAutofit/>
          </a:bodyPr>
          <a:lstStyle>
            <a:lvl1pPr marL="342900" indent="-342900" algn="l">
              <a:buFont typeface="Wingdings" charset="2"/>
              <a:buChar char="l"/>
              <a:defRPr sz="1800">
                <a:solidFill>
                  <a:schemeClr val="tx1"/>
                </a:solidFill>
                <a:latin typeface="Microsoft YaHei"/>
                <a:ea typeface="Microsoft YaHei"/>
                <a:cs typeface="Microsoft YaHei"/>
              </a:defRPr>
            </a:lvl1pPr>
            <a:lvl2pPr marL="742950" indent="-285750" algn="l">
              <a:buFont typeface="Wingdings" charset="2"/>
              <a:buChar char="u"/>
              <a:defRPr>
                <a:solidFill>
                  <a:schemeClr val="tx1"/>
                </a:solidFill>
              </a:defRPr>
            </a:lvl2pPr>
            <a:lvl3pPr marL="1200150" indent="-285750" algn="l">
              <a:buFont typeface="Wingdings" charset="2"/>
              <a:buChar char="ü"/>
              <a:defRPr>
                <a:solidFill>
                  <a:schemeClr val="tx1"/>
                </a:solidFill>
              </a:defRPr>
            </a:lvl3pPr>
            <a:lvl4pPr marL="1657350" indent="-285750" algn="l">
              <a:buFont typeface="Arial" charset="0"/>
              <a:buChar char="•"/>
              <a:defRPr>
                <a:solidFill>
                  <a:schemeClr val="tx1">
                    <a:tint val="75000"/>
                  </a:schemeClr>
                </a:solidFill>
              </a:defRPr>
            </a:lvl4pPr>
            <a:lvl5pPr marL="2114550" indent="-285750" algn="l">
              <a:buFont typeface="Arial" charset="0"/>
              <a:buChar char="•"/>
              <a:defRPr>
                <a:solidFill>
                  <a:schemeClr val="tx1">
                    <a:tint val="75000"/>
                  </a:schemeClr>
                </a:solidFill>
              </a:defRPr>
            </a:lvl5pPr>
            <a:lvl6pPr marL="2628900" indent="-342900" algn="l">
              <a:buFont typeface="Arial" charset="0"/>
              <a:buChar char="•"/>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正文内容</a:t>
            </a:r>
            <a:endParaRPr kumimoji="1" lang="en-US" altLang="zh-CN" dirty="0" smtClean="0"/>
          </a:p>
          <a:p>
            <a:pPr lvl="1"/>
            <a:r>
              <a:rPr kumimoji="1" lang="zh-CN" altLang="en-US" dirty="0" smtClean="0"/>
              <a:t>单击此处编辑母版文本样式</a:t>
            </a:r>
          </a:p>
          <a:p>
            <a:pPr lvl="2"/>
            <a:r>
              <a:rPr kumimoji="1" lang="zh-CN" altLang="en-US" dirty="0" smtClean="0"/>
              <a:t>二级</a:t>
            </a:r>
          </a:p>
          <a:p>
            <a:pPr lvl="3"/>
            <a:r>
              <a:rPr kumimoji="1" lang="zh-CN" altLang="en-US" dirty="0" smtClean="0"/>
              <a:t>三级</a:t>
            </a:r>
          </a:p>
          <a:p>
            <a:pPr lvl="4"/>
            <a:r>
              <a:rPr kumimoji="1" lang="zh-CN" altLang="en-US" dirty="0" smtClean="0"/>
              <a:t>四级</a:t>
            </a:r>
          </a:p>
          <a:p>
            <a:pPr lvl="5"/>
            <a:r>
              <a:rPr kumimoji="1" lang="zh-CN" altLang="en-US" dirty="0" smtClean="0"/>
              <a:t>五级</a:t>
            </a:r>
          </a:p>
          <a:p>
            <a:endParaRPr kumimoji="1" lang="zh-CN" altLang="en-US" dirty="0"/>
          </a:p>
        </p:txBody>
      </p:sp>
    </p:spTree>
    <p:extLst>
      <p:ext uri="{BB962C8B-B14F-4D97-AF65-F5344CB8AC3E}">
        <p14:creationId xmlns:p14="http://schemas.microsoft.com/office/powerpoint/2010/main" val="15074709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4"/>
            <a:ext cx="2133600" cy="273844"/>
          </a:xfrm>
          <a:prstGeom prst="rect">
            <a:avLst/>
          </a:prstGeom>
        </p:spPr>
        <p:txBody>
          <a:bodyPr/>
          <a:lstStyle/>
          <a:p>
            <a:fld id="{F8A60AB0-812A-0C42-9E08-AD53870762EB}" type="datetimeFigureOut">
              <a:rPr kumimoji="1" lang="zh-CN" altLang="en-US" smtClean="0">
                <a:solidFill>
                  <a:prstClr val="black">
                    <a:tint val="75000"/>
                  </a:prstClr>
                </a:solidFill>
              </a:rPr>
              <a:pPr/>
              <a:t>2018/1/16</a:t>
            </a:fld>
            <a:endParaRPr kumimoji="1" lang="zh-CN" altLang="en-US">
              <a:solidFill>
                <a:prstClr val="black">
                  <a:tint val="75000"/>
                </a:prstClr>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a:xfrm>
            <a:off x="6553200" y="4767264"/>
            <a:ext cx="2133600" cy="273844"/>
          </a:xfrm>
          <a:prstGeom prst="rect">
            <a:avLst/>
          </a:prstGeom>
        </p:spPr>
        <p:txBody>
          <a:bodyPr/>
          <a:lstStyle/>
          <a:p>
            <a:fld id="{EC04221F-D6C4-4342-82F6-FEA4B4707251}"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7" name="标题 1"/>
          <p:cNvSpPr>
            <a:spLocks noGrp="1"/>
          </p:cNvSpPr>
          <p:nvPr>
            <p:ph type="ctrTitle"/>
          </p:nvPr>
        </p:nvSpPr>
        <p:spPr>
          <a:xfrm>
            <a:off x="578589" y="80539"/>
            <a:ext cx="5549026" cy="397735"/>
          </a:xfrm>
        </p:spPr>
        <p:txBody>
          <a:bodyPr>
            <a:noAutofit/>
          </a:bodyPr>
          <a:lstStyle>
            <a:lvl1pPr algn="l">
              <a:defRPr sz="1800" b="1">
                <a:solidFill>
                  <a:srgbClr val="00487D"/>
                </a:solidFill>
                <a:latin typeface="Microsoft YaHei"/>
                <a:ea typeface="Microsoft YaHei"/>
                <a:cs typeface="Microsoft YaHei"/>
              </a:defRPr>
            </a:lvl1pPr>
          </a:lstStyle>
          <a:p>
            <a:r>
              <a:rPr kumimoji="1" lang="zh-CN" altLang="en-US" dirty="0" smtClean="0"/>
              <a:t>单击此处编辑母版标题样式</a:t>
            </a:r>
            <a:endParaRPr kumimoji="1" lang="zh-CN" altLang="en-US" dirty="0"/>
          </a:p>
        </p:txBody>
      </p:sp>
      <p:sp>
        <p:nvSpPr>
          <p:cNvPr id="8" name="副标题 2"/>
          <p:cNvSpPr>
            <a:spLocks noGrp="1"/>
          </p:cNvSpPr>
          <p:nvPr>
            <p:ph type="subTitle" idx="1" hasCustomPrompt="1"/>
          </p:nvPr>
        </p:nvSpPr>
        <p:spPr>
          <a:xfrm>
            <a:off x="414933" y="729434"/>
            <a:ext cx="8346682" cy="3672155"/>
          </a:xfrm>
        </p:spPr>
        <p:txBody>
          <a:bodyPr>
            <a:normAutofit/>
          </a:bodyPr>
          <a:lstStyle>
            <a:lvl1pPr marL="0" indent="0" algn="l">
              <a:buNone/>
              <a:defRPr sz="1350">
                <a:solidFill>
                  <a:schemeClr val="tx1">
                    <a:lumMod val="75000"/>
                    <a:lumOff val="25000"/>
                  </a:schemeClr>
                </a:solidFill>
                <a:latin typeface="Microsoft YaHei"/>
                <a:ea typeface="Microsoft YaHei"/>
                <a:cs typeface="Microsoft YaHei"/>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zh-CN" altLang="en-US" dirty="0" smtClean="0"/>
              <a:t>正文内容</a:t>
            </a:r>
            <a:endParaRPr kumimoji="1" lang="zh-CN" altLang="en-US" dirty="0"/>
          </a:p>
        </p:txBody>
      </p:sp>
    </p:spTree>
    <p:extLst>
      <p:ext uri="{BB962C8B-B14F-4D97-AF65-F5344CB8AC3E}">
        <p14:creationId xmlns:p14="http://schemas.microsoft.com/office/powerpoint/2010/main" val="1987200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ctrTitle"/>
          </p:nvPr>
        </p:nvSpPr>
        <p:spPr>
          <a:xfrm>
            <a:off x="183382" y="60874"/>
            <a:ext cx="5549026" cy="397735"/>
          </a:xfrm>
        </p:spPr>
        <p:txBody>
          <a:bodyPr>
            <a:noAutofit/>
          </a:bodyPr>
          <a:lstStyle>
            <a:lvl1pPr algn="l">
              <a:defRPr sz="1400">
                <a:solidFill>
                  <a:schemeClr val="bg1"/>
                </a:solidFill>
                <a:latin typeface="Microsoft YaHei"/>
                <a:ea typeface="Microsoft YaHei"/>
                <a:cs typeface="Microsoft YaHei"/>
              </a:defRPr>
            </a:lvl1pPr>
          </a:lstStyle>
          <a:p>
            <a:r>
              <a:rPr kumimoji="1" lang="zh-CN" altLang="en-US" dirty="0" smtClean="0"/>
              <a:t>单击此处编辑母版标题样式</a:t>
            </a:r>
            <a:endParaRPr kumimoji="1" lang="zh-CN" altLang="en-US" dirty="0"/>
          </a:p>
        </p:txBody>
      </p:sp>
    </p:spTree>
    <p:extLst>
      <p:ext uri="{BB962C8B-B14F-4D97-AF65-F5344CB8AC3E}">
        <p14:creationId xmlns:p14="http://schemas.microsoft.com/office/powerpoint/2010/main" val="14653825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标题 1"/>
          <p:cNvSpPr>
            <a:spLocks noGrp="1"/>
          </p:cNvSpPr>
          <p:nvPr>
            <p:ph type="ctrTitle"/>
          </p:nvPr>
        </p:nvSpPr>
        <p:spPr>
          <a:xfrm>
            <a:off x="183383" y="60875"/>
            <a:ext cx="5549026" cy="397735"/>
          </a:xfrm>
        </p:spPr>
        <p:txBody>
          <a:bodyPr>
            <a:noAutofit/>
          </a:bodyPr>
          <a:lstStyle>
            <a:lvl1pPr algn="l">
              <a:defRPr sz="1400">
                <a:solidFill>
                  <a:schemeClr val="bg1"/>
                </a:solidFill>
                <a:latin typeface="Microsoft YaHei"/>
                <a:ea typeface="Microsoft YaHei"/>
                <a:cs typeface="Microsoft YaHei"/>
              </a:defRPr>
            </a:lvl1pPr>
          </a:lstStyle>
          <a:p>
            <a:r>
              <a:rPr kumimoji="1" lang="zh-CN" altLang="en-US" dirty="0" smtClean="0"/>
              <a:t>单击此处编辑母版标题样式</a:t>
            </a:r>
            <a:endParaRPr kumimoji="1" lang="zh-CN" altLang="en-US" dirty="0"/>
          </a:p>
        </p:txBody>
      </p:sp>
    </p:spTree>
    <p:extLst>
      <p:ext uri="{BB962C8B-B14F-4D97-AF65-F5344CB8AC3E}">
        <p14:creationId xmlns:p14="http://schemas.microsoft.com/office/powerpoint/2010/main" val="1035740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
            <a:ext cx="8229600" cy="49495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0CED82D-CACA-8A47-B3DC-7CD4190B5D90}" type="datetimeFigureOut">
              <a:rPr kumimoji="1" lang="zh-CN" altLang="en-US" smtClean="0"/>
              <a:t>2018/1/16</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2545A8-4E87-A845-9155-002940F1F66C}" type="slidenum">
              <a:rPr kumimoji="1" lang="zh-CN" altLang="en-US" smtClean="0"/>
              <a:t>‹#›</a:t>
            </a:fld>
            <a:endParaRPr kumimoji="1" lang="zh-CN" altLang="en-US"/>
          </a:p>
        </p:txBody>
      </p:sp>
    </p:spTree>
    <p:extLst>
      <p:ext uri="{BB962C8B-B14F-4D97-AF65-F5344CB8AC3E}">
        <p14:creationId xmlns:p14="http://schemas.microsoft.com/office/powerpoint/2010/main" val="105623460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0" r:id="rId4"/>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txStyles>
    <p:titleStyle>
      <a:lvl1pPr algn="l" defTabSz="457200" rtl="0" eaLnBrk="1" latinLnBrk="0" hangingPunct="1">
        <a:spcBef>
          <a:spcPct val="0"/>
        </a:spcBef>
        <a:buNone/>
        <a:defRPr sz="2400" kern="1200">
          <a:solidFill>
            <a:schemeClr val="bg1"/>
          </a:solidFill>
          <a:latin typeface="Microsoft YaHei" charset="-122"/>
          <a:ea typeface="Microsoft YaHei" charset="-122"/>
          <a:cs typeface="Microsoft YaHei" charset="-122"/>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icrosoft YaHei" charset="-122"/>
          <a:ea typeface="Microsoft YaHei" charset="-122"/>
          <a:cs typeface="Microsoft YaHei" charset="-122"/>
        </a:defRPr>
      </a:lvl1pPr>
      <a:lvl2pPr marL="742950" indent="-285750" algn="l" defTabSz="457200" rtl="0" eaLnBrk="1" latinLnBrk="0" hangingPunct="1">
        <a:spcBef>
          <a:spcPct val="20000"/>
        </a:spcBef>
        <a:buFont typeface="Wingdings" charset="2"/>
        <a:buChar char="u"/>
        <a:defRPr sz="1800" kern="1200">
          <a:solidFill>
            <a:schemeClr val="tx1"/>
          </a:solidFill>
          <a:latin typeface="Microsoft YaHei" charset="-122"/>
          <a:ea typeface="Microsoft YaHei" charset="-122"/>
          <a:cs typeface="Microsoft YaHei" charset="-122"/>
        </a:defRPr>
      </a:lvl2pPr>
      <a:lvl3pPr marL="1143000" indent="-228600" algn="l" defTabSz="457200" rtl="0" eaLnBrk="1" latinLnBrk="0" hangingPunct="1">
        <a:spcBef>
          <a:spcPct val="20000"/>
        </a:spcBef>
        <a:buFont typeface="Wingdings" charset="2"/>
        <a:buChar char="ü"/>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p"/>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945699" y="1209674"/>
            <a:ext cx="6364243" cy="769441"/>
          </a:xfrm>
          <a:prstGeom prst="rect">
            <a:avLst/>
          </a:prstGeom>
          <a:noFill/>
        </p:spPr>
        <p:txBody>
          <a:bodyPr wrap="none" rtlCol="0">
            <a:spAutoFit/>
          </a:bodyPr>
          <a:lstStyle/>
          <a:p>
            <a:r>
              <a:rPr kumimoji="1" lang="en-US" altLang="zh-CN" sz="4400" b="1" dirty="0" smtClean="0">
                <a:solidFill>
                  <a:schemeClr val="bg1"/>
                </a:solidFill>
                <a:latin typeface="Microsoft YaHei"/>
                <a:ea typeface="Microsoft YaHei"/>
                <a:cs typeface="Microsoft YaHei"/>
              </a:rPr>
              <a:t>IPD-CMM</a:t>
            </a:r>
            <a:r>
              <a:rPr kumimoji="1" lang="zh-CN" altLang="en-US" sz="4400" b="1" dirty="0" smtClean="0">
                <a:solidFill>
                  <a:schemeClr val="bg1"/>
                </a:solidFill>
                <a:latin typeface="Microsoft YaHei"/>
                <a:ea typeface="Microsoft YaHei"/>
                <a:cs typeface="Microsoft YaHei"/>
              </a:rPr>
              <a:t>项目管理要点</a:t>
            </a:r>
            <a:endParaRPr kumimoji="1" lang="zh-CN" altLang="en-US" sz="4400" b="1" dirty="0">
              <a:solidFill>
                <a:schemeClr val="bg1"/>
              </a:solidFill>
              <a:latin typeface="Microsoft YaHei"/>
              <a:ea typeface="Microsoft YaHei"/>
              <a:cs typeface="Microsoft YaHei"/>
            </a:endParaRPr>
          </a:p>
        </p:txBody>
      </p:sp>
      <p:sp>
        <p:nvSpPr>
          <p:cNvPr id="7" name="文本框 6"/>
          <p:cNvSpPr txBox="1"/>
          <p:nvPr/>
        </p:nvSpPr>
        <p:spPr>
          <a:xfrm>
            <a:off x="989302" y="2867636"/>
            <a:ext cx="1467068" cy="400110"/>
          </a:xfrm>
          <a:prstGeom prst="rect">
            <a:avLst/>
          </a:prstGeom>
          <a:noFill/>
        </p:spPr>
        <p:txBody>
          <a:bodyPr wrap="none" rtlCol="0">
            <a:spAutoFit/>
          </a:bodyPr>
          <a:lstStyle/>
          <a:p>
            <a:r>
              <a:rPr kumimoji="1" lang="zh-CN" altLang="en-US" sz="2000" dirty="0" smtClean="0">
                <a:solidFill>
                  <a:schemeClr val="bg1"/>
                </a:solidFill>
                <a:latin typeface="Microsoft YaHei"/>
                <a:ea typeface="Microsoft YaHei"/>
                <a:cs typeface="Microsoft YaHei"/>
              </a:rPr>
              <a:t>数据算法部</a:t>
            </a:r>
            <a:endParaRPr kumimoji="1" lang="zh-CN" altLang="en-US" sz="2000" dirty="0">
              <a:solidFill>
                <a:schemeClr val="bg1"/>
              </a:solidFill>
              <a:latin typeface="Microsoft YaHei"/>
              <a:ea typeface="Microsoft YaHei"/>
              <a:cs typeface="Microsoft YaHei"/>
            </a:endParaRPr>
          </a:p>
        </p:txBody>
      </p:sp>
    </p:spTree>
    <p:extLst>
      <p:ext uri="{BB962C8B-B14F-4D97-AF65-F5344CB8AC3E}">
        <p14:creationId xmlns:p14="http://schemas.microsoft.com/office/powerpoint/2010/main" val="26499792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项目管理的概述</a:t>
            </a:r>
            <a:endParaRPr dirty="0"/>
          </a:p>
        </p:txBody>
      </p:sp>
      <p:sp>
        <p:nvSpPr>
          <p:cNvPr id="77" name="矩形 17"/>
          <p:cNvSpPr txBox="1"/>
          <p:nvPr/>
        </p:nvSpPr>
        <p:spPr>
          <a:xfrm>
            <a:off x="412776" y="633551"/>
            <a:ext cx="7779501" cy="189282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2</a:t>
            </a:r>
            <a:r>
              <a:rPr lang="zh-CN" altLang="en-US" dirty="0" smtClean="0"/>
              <a:t>）软件项目的阶段：</a:t>
            </a: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pic>
        <p:nvPicPr>
          <p:cNvPr id="2" name="图片 1"/>
          <p:cNvPicPr>
            <a:picLocks noChangeAspect="1"/>
          </p:cNvPicPr>
          <p:nvPr/>
        </p:nvPicPr>
        <p:blipFill>
          <a:blip r:embed="rId3"/>
          <a:stretch>
            <a:fillRect/>
          </a:stretch>
        </p:blipFill>
        <p:spPr>
          <a:xfrm>
            <a:off x="0" y="458608"/>
            <a:ext cx="9144000" cy="4653141"/>
          </a:xfrm>
          <a:prstGeom prst="rect">
            <a:avLst/>
          </a:prstGeom>
        </p:spPr>
      </p:pic>
    </p:spTree>
    <p:extLst>
      <p:ext uri="{BB962C8B-B14F-4D97-AF65-F5344CB8AC3E}">
        <p14:creationId xmlns:p14="http://schemas.microsoft.com/office/powerpoint/2010/main" val="310513571"/>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组织结构和角色职责</a:t>
            </a:r>
            <a:endParaRPr dirty="0"/>
          </a:p>
        </p:txBody>
      </p:sp>
      <p:sp>
        <p:nvSpPr>
          <p:cNvPr id="77" name="矩形 17"/>
          <p:cNvSpPr txBox="1"/>
          <p:nvPr/>
        </p:nvSpPr>
        <p:spPr>
          <a:xfrm>
            <a:off x="412776" y="796389"/>
            <a:ext cx="7779501" cy="477361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1</a:t>
            </a:r>
            <a:r>
              <a:rPr lang="zh-CN" altLang="en-US" dirty="0" smtClean="0"/>
              <a:t>）组织结构：</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开发代表（</a:t>
            </a:r>
            <a:r>
              <a:rPr lang="en-US" altLang="zh-CN" dirty="0" smtClean="0"/>
              <a:t>RD-PDT</a:t>
            </a:r>
            <a:r>
              <a:rPr lang="zh-CN" altLang="en-US" dirty="0" smtClean="0"/>
              <a:t>）：负责监控整个项目进展</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项目负责人（</a:t>
            </a:r>
            <a:r>
              <a:rPr lang="en-US" altLang="zh-CN" dirty="0" smtClean="0"/>
              <a:t>PL</a:t>
            </a:r>
            <a:r>
              <a:rPr lang="zh-CN" altLang="en-US" dirty="0" smtClean="0"/>
              <a:t>）：负责整个项目等管理，并对项目等质量负责。</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项目组成员（</a:t>
            </a:r>
            <a:r>
              <a:rPr lang="en-US" altLang="zh-CN" dirty="0" smtClean="0"/>
              <a:t>TM</a:t>
            </a:r>
            <a:r>
              <a:rPr lang="zh-CN" altLang="en-US" dirty="0"/>
              <a:t>：</a:t>
            </a:r>
            <a:r>
              <a:rPr lang="zh-CN" altLang="en-US" dirty="0" smtClean="0"/>
              <a:t>包括软件开发，算法，硬件开发等）</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测试协调员（</a:t>
            </a:r>
            <a:r>
              <a:rPr lang="en-US" altLang="zh-CN" dirty="0" smtClean="0"/>
              <a:t>TC</a:t>
            </a:r>
            <a:r>
              <a:rPr lang="zh-CN" altLang="en-US" dirty="0" smtClean="0"/>
              <a:t>）：负责测试的协调和监督</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质量保证人员（</a:t>
            </a:r>
            <a:r>
              <a:rPr lang="en-US" altLang="zh-CN" dirty="0" smtClean="0"/>
              <a:t>QA</a:t>
            </a:r>
            <a:r>
              <a:rPr lang="zh-CN" altLang="en-US" dirty="0" smtClean="0"/>
              <a:t>）：负责项目质量监控，为质量管理系统在项目中的实施提供支撑</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配置管理人员（</a:t>
            </a:r>
            <a:r>
              <a:rPr lang="en-US" altLang="zh-CN" dirty="0" smtClean="0"/>
              <a:t>CMO</a:t>
            </a:r>
            <a:r>
              <a:rPr lang="zh-CN" altLang="en-US" dirty="0" smtClean="0"/>
              <a:t>）</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风险管理员（</a:t>
            </a:r>
            <a:r>
              <a:rPr lang="en-US" altLang="zh-CN" dirty="0" smtClean="0"/>
              <a:t>RMO</a:t>
            </a:r>
            <a:r>
              <a:rPr lang="zh-CN" altLang="en-US" dirty="0" smtClean="0"/>
              <a:t>）</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度量协调员（</a:t>
            </a:r>
            <a:r>
              <a:rPr lang="en-US" altLang="zh-CN" dirty="0" smtClean="0"/>
              <a:t>MC</a:t>
            </a:r>
            <a:r>
              <a:rPr lang="zh-CN" altLang="en-US" dirty="0" smtClean="0"/>
              <a:t>）</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1981428977"/>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开发项目生命周期模型</a:t>
            </a:r>
            <a:endParaRPr kumimoji="1" lang="zh-CN" altLang="en-US" dirty="0"/>
          </a:p>
        </p:txBody>
      </p:sp>
      <p:pic>
        <p:nvPicPr>
          <p:cNvPr id="4" name="图片 3"/>
          <p:cNvPicPr>
            <a:picLocks noChangeAspect="1"/>
          </p:cNvPicPr>
          <p:nvPr/>
        </p:nvPicPr>
        <p:blipFill>
          <a:blip r:embed="rId2"/>
          <a:stretch>
            <a:fillRect/>
          </a:stretch>
        </p:blipFill>
        <p:spPr>
          <a:xfrm>
            <a:off x="769296" y="526092"/>
            <a:ext cx="5225468" cy="4617407"/>
          </a:xfrm>
          <a:prstGeom prst="rect">
            <a:avLst/>
          </a:prstGeom>
        </p:spPr>
      </p:pic>
      <p:sp>
        <p:nvSpPr>
          <p:cNvPr id="20" name="文本框 19"/>
          <p:cNvSpPr txBox="1"/>
          <p:nvPr/>
        </p:nvSpPr>
        <p:spPr>
          <a:xfrm>
            <a:off x="6225436" y="1640910"/>
            <a:ext cx="1800493" cy="307777"/>
          </a:xfrm>
          <a:prstGeom prst="rect">
            <a:avLst/>
          </a:prstGeom>
          <a:noFill/>
        </p:spPr>
        <p:txBody>
          <a:bodyPr wrap="none" rtlCol="0">
            <a:spAutoFit/>
          </a:bodyPr>
          <a:lstStyle/>
          <a:p>
            <a:r>
              <a:rPr kumimoji="1" lang="zh-CN" altLang="en-US" sz="1400" dirty="0" smtClean="0"/>
              <a:t>软件规格，测试用例</a:t>
            </a:r>
            <a:endParaRPr kumimoji="1" lang="zh-CN" altLang="en-US" sz="1400" dirty="0"/>
          </a:p>
        </p:txBody>
      </p:sp>
      <p:sp>
        <p:nvSpPr>
          <p:cNvPr id="23" name="文本框 22"/>
          <p:cNvSpPr txBox="1"/>
          <p:nvPr/>
        </p:nvSpPr>
        <p:spPr>
          <a:xfrm>
            <a:off x="6225435" y="1948687"/>
            <a:ext cx="1620957" cy="307777"/>
          </a:xfrm>
          <a:prstGeom prst="rect">
            <a:avLst/>
          </a:prstGeom>
          <a:noFill/>
        </p:spPr>
        <p:txBody>
          <a:bodyPr wrap="none" rtlCol="0">
            <a:spAutoFit/>
          </a:bodyPr>
          <a:lstStyle/>
          <a:p>
            <a:r>
              <a:rPr kumimoji="1" lang="zh-CN" altLang="en-US" sz="1400" dirty="0" smtClean="0"/>
              <a:t>软件概要设计文档</a:t>
            </a:r>
            <a:endParaRPr kumimoji="1" lang="zh-CN" altLang="en-US" sz="1400" dirty="0"/>
          </a:p>
        </p:txBody>
      </p:sp>
      <p:sp>
        <p:nvSpPr>
          <p:cNvPr id="24" name="文本框 23"/>
          <p:cNvSpPr txBox="1"/>
          <p:nvPr/>
        </p:nvSpPr>
        <p:spPr>
          <a:xfrm>
            <a:off x="6225435" y="2256464"/>
            <a:ext cx="1620957" cy="307777"/>
          </a:xfrm>
          <a:prstGeom prst="rect">
            <a:avLst/>
          </a:prstGeom>
          <a:noFill/>
        </p:spPr>
        <p:txBody>
          <a:bodyPr wrap="none" rtlCol="0">
            <a:spAutoFit/>
          </a:bodyPr>
          <a:lstStyle/>
          <a:p>
            <a:r>
              <a:rPr kumimoji="1" lang="zh-CN" altLang="en-US" sz="1400" dirty="0" smtClean="0"/>
              <a:t>软件详细设计文档</a:t>
            </a:r>
            <a:endParaRPr kumimoji="1" lang="zh-CN" altLang="en-US" sz="1400" dirty="0"/>
          </a:p>
        </p:txBody>
      </p:sp>
      <p:sp>
        <p:nvSpPr>
          <p:cNvPr id="25" name="文本框 24"/>
          <p:cNvSpPr txBox="1"/>
          <p:nvPr/>
        </p:nvSpPr>
        <p:spPr>
          <a:xfrm>
            <a:off x="6225435" y="2564241"/>
            <a:ext cx="1261884" cy="307777"/>
          </a:xfrm>
          <a:prstGeom prst="rect">
            <a:avLst/>
          </a:prstGeom>
          <a:noFill/>
        </p:spPr>
        <p:txBody>
          <a:bodyPr wrap="none" rtlCol="0">
            <a:spAutoFit/>
          </a:bodyPr>
          <a:lstStyle/>
          <a:p>
            <a:r>
              <a:rPr kumimoji="1" lang="zh-CN" altLang="en-US" sz="1400" dirty="0" smtClean="0"/>
              <a:t>软件代码版本</a:t>
            </a:r>
            <a:endParaRPr kumimoji="1" lang="zh-CN" altLang="en-US" sz="1400" dirty="0"/>
          </a:p>
        </p:txBody>
      </p:sp>
    </p:spTree>
    <p:extLst>
      <p:ext uri="{BB962C8B-B14F-4D97-AF65-F5344CB8AC3E}">
        <p14:creationId xmlns:p14="http://schemas.microsoft.com/office/powerpoint/2010/main" val="2213221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为什么项目组负责</a:t>
            </a:r>
            <a:r>
              <a:rPr kumimoji="1" lang="en-US" altLang="zh-CN" dirty="0" smtClean="0"/>
              <a:t>IT/ST</a:t>
            </a:r>
            <a:endParaRPr kumimoji="1" lang="zh-CN" altLang="en-US" dirty="0"/>
          </a:p>
        </p:txBody>
      </p:sp>
      <p:sp>
        <p:nvSpPr>
          <p:cNvPr id="8" name="矩形 17"/>
          <p:cNvSpPr txBox="1"/>
          <p:nvPr/>
        </p:nvSpPr>
        <p:spPr>
          <a:xfrm>
            <a:off x="412776" y="796389"/>
            <a:ext cx="7779501" cy="2372953"/>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en-US" altLang="zh-CN" dirty="0" smtClean="0"/>
              <a:t>NASA</a:t>
            </a:r>
            <a:r>
              <a:rPr lang="zh-CN" altLang="en-US" dirty="0" smtClean="0"/>
              <a:t>提供一个经验数据：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 项目组测试：版本发布后遗留缺陷率：</a:t>
            </a:r>
            <a:r>
              <a:rPr lang="en-US" altLang="zh-CN" sz="1600" dirty="0" smtClean="0">
                <a:latin typeface="FangSong" charset="-122"/>
                <a:ea typeface="FangSong" charset="-122"/>
                <a:cs typeface="FangSong" charset="-122"/>
              </a:rPr>
              <a:t>20%</a:t>
            </a:r>
            <a:r>
              <a:rPr lang="zh-CN" altLang="en-US" sz="1600" dirty="0" smtClean="0">
                <a:latin typeface="FangSong" charset="-122"/>
                <a:ea typeface="FangSong" charset="-122"/>
                <a:cs typeface="FangSong" charset="-122"/>
              </a:rPr>
              <a:t>，测试成本：每千行</a:t>
            </a:r>
            <a:r>
              <a:rPr lang="en-US" altLang="zh-CN" sz="1600" dirty="0" smtClean="0">
                <a:latin typeface="FangSong" charset="-122"/>
                <a:ea typeface="FangSong" charset="-122"/>
                <a:cs typeface="FangSong" charset="-122"/>
              </a:rPr>
              <a:t>1.4</a:t>
            </a:r>
            <a:r>
              <a:rPr lang="zh-CN" altLang="en-US" sz="1600" dirty="0" smtClean="0">
                <a:latin typeface="FangSong" charset="-122"/>
                <a:ea typeface="FangSong" charset="-122"/>
                <a:cs typeface="FangSong" charset="-122"/>
              </a:rPr>
              <a:t>人月</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独立测试：版本发布后遗留缺陷率：</a:t>
            </a:r>
            <a:r>
              <a:rPr lang="en-US" altLang="zh-CN" sz="1600" dirty="0" smtClean="0">
                <a:latin typeface="FangSong" charset="-122"/>
                <a:ea typeface="FangSong" charset="-122"/>
                <a:cs typeface="FangSong" charset="-122"/>
              </a:rPr>
              <a:t>16%</a:t>
            </a:r>
            <a:r>
              <a:rPr lang="zh-CN" altLang="en-US" sz="1600" dirty="0" smtClean="0">
                <a:latin typeface="FangSong" charset="-122"/>
                <a:ea typeface="FangSong" charset="-122"/>
                <a:cs typeface="FangSong" charset="-122"/>
              </a:rPr>
              <a:t>，测试成本：每千行</a:t>
            </a:r>
            <a:r>
              <a:rPr lang="en-US" altLang="zh-CN" sz="1600" dirty="0" smtClean="0">
                <a:latin typeface="FangSong" charset="-122"/>
                <a:ea typeface="FangSong" charset="-122"/>
                <a:cs typeface="FangSong" charset="-122"/>
              </a:rPr>
              <a:t>2.5</a:t>
            </a:r>
            <a:r>
              <a:rPr lang="zh-CN" altLang="en-US" sz="1600" dirty="0" smtClean="0">
                <a:latin typeface="FangSong" charset="-122"/>
                <a:ea typeface="FangSong" charset="-122"/>
                <a:cs typeface="FangSong" charset="-122"/>
              </a:rPr>
              <a:t>人月</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endParaRPr lang="en-US" altLang="zh-CN" sz="1600" dirty="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独立测试组织在测试阶段的问题漏测率由</a:t>
            </a:r>
            <a:r>
              <a:rPr lang="en-US" altLang="zh-CN" sz="1600" dirty="0" smtClean="0">
                <a:latin typeface="FangSong" charset="-122"/>
                <a:ea typeface="FangSong" charset="-122"/>
                <a:cs typeface="FangSong" charset="-122"/>
              </a:rPr>
              <a:t>20%</a:t>
            </a:r>
            <a:r>
              <a:rPr lang="zh-CN" altLang="en-US" sz="1600" dirty="0" smtClean="0">
                <a:latin typeface="FangSong" charset="-122"/>
                <a:ea typeface="FangSong" charset="-122"/>
                <a:cs typeface="FangSong" charset="-122"/>
              </a:rPr>
              <a:t>降低到</a:t>
            </a:r>
            <a:r>
              <a:rPr lang="en-US" altLang="zh-CN" sz="1600" dirty="0" smtClean="0">
                <a:latin typeface="FangSong" charset="-122"/>
                <a:ea typeface="FangSong" charset="-122"/>
                <a:cs typeface="FangSong" charset="-122"/>
              </a:rPr>
              <a:t>16%</a:t>
            </a:r>
            <a:r>
              <a:rPr lang="zh-CN" altLang="en-US" sz="1600" dirty="0" smtClean="0">
                <a:latin typeface="FangSong" charset="-122"/>
                <a:ea typeface="FangSong" charset="-122"/>
                <a:cs typeface="FangSong" charset="-122"/>
              </a:rPr>
              <a:t>，测试效果要比项目组自己测试的效果好，但是其活动成本却上升</a:t>
            </a:r>
            <a:r>
              <a:rPr lang="en-US" altLang="zh-CN" sz="1600" dirty="0" smtClean="0">
                <a:latin typeface="FangSong" charset="-122"/>
                <a:ea typeface="FangSong" charset="-122"/>
                <a:cs typeface="FangSong" charset="-122"/>
              </a:rPr>
              <a:t>78</a:t>
            </a:r>
            <a:r>
              <a:rPr lang="zh-CN" altLang="en-US" sz="1600" dirty="0" smtClean="0">
                <a:latin typeface="FangSong" charset="-122"/>
                <a:ea typeface="FangSong" charset="-122"/>
                <a:cs typeface="FangSong" charset="-122"/>
              </a:rPr>
              <a:t>。</a:t>
            </a:r>
            <a:r>
              <a:rPr lang="en-US" altLang="zh-CN" sz="1600" dirty="0" smtClean="0">
                <a:latin typeface="FangSong" charset="-122"/>
                <a:ea typeface="FangSong" charset="-122"/>
                <a:cs typeface="FangSong" charset="-122"/>
              </a:rPr>
              <a:t>6%</a:t>
            </a:r>
            <a:r>
              <a:rPr lang="zh-CN" altLang="en-US" sz="1600" dirty="0" smtClean="0">
                <a:latin typeface="FangSong" charset="-122"/>
                <a:ea typeface="FangSong" charset="-122"/>
                <a:cs typeface="FangSong" charset="-122"/>
              </a:rPr>
              <a:t>，说明对于普通软件产品而言，采用独立测试组织成本太高，不合适。另外，由于各自的排期，时间成本也对产品推出有影响。</a:t>
            </a:r>
            <a:endParaRPr lang="en-US" altLang="zh-CN" dirty="0" smtClean="0"/>
          </a:p>
        </p:txBody>
      </p:sp>
    </p:spTree>
    <p:extLst>
      <p:ext uri="{BB962C8B-B14F-4D97-AF65-F5344CB8AC3E}">
        <p14:creationId xmlns:p14="http://schemas.microsoft.com/office/powerpoint/2010/main" val="13447629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阶段项目管理</a:t>
            </a:r>
            <a:r>
              <a:rPr lang="en-US" altLang="zh-CN" dirty="0" smtClean="0"/>
              <a:t>——</a:t>
            </a:r>
            <a:r>
              <a:rPr lang="zh-CN" altLang="en-US" dirty="0" smtClean="0"/>
              <a:t>项目计划阶段</a:t>
            </a:r>
            <a:endParaRPr dirty="0"/>
          </a:p>
        </p:txBody>
      </p:sp>
      <p:sp>
        <p:nvSpPr>
          <p:cNvPr id="77" name="矩形 17"/>
          <p:cNvSpPr txBox="1"/>
          <p:nvPr/>
        </p:nvSpPr>
        <p:spPr>
          <a:xfrm>
            <a:off x="274989" y="621024"/>
            <a:ext cx="7779501" cy="22529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1</a:t>
            </a:r>
            <a:r>
              <a:rPr lang="zh-CN" altLang="en-US" dirty="0" smtClean="0"/>
              <a:t>）项目计划阶段流程：</a:t>
            </a: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pic>
        <p:nvPicPr>
          <p:cNvPr id="2" name="图片 1"/>
          <p:cNvPicPr>
            <a:picLocks noChangeAspect="1"/>
          </p:cNvPicPr>
          <p:nvPr/>
        </p:nvPicPr>
        <p:blipFill>
          <a:blip r:embed="rId3"/>
          <a:stretch>
            <a:fillRect/>
          </a:stretch>
        </p:blipFill>
        <p:spPr>
          <a:xfrm>
            <a:off x="482976" y="1027134"/>
            <a:ext cx="7859358" cy="4116366"/>
          </a:xfrm>
          <a:prstGeom prst="rect">
            <a:avLst/>
          </a:prstGeom>
        </p:spPr>
      </p:pic>
    </p:spTree>
    <p:extLst>
      <p:ext uri="{BB962C8B-B14F-4D97-AF65-F5344CB8AC3E}">
        <p14:creationId xmlns:p14="http://schemas.microsoft.com/office/powerpoint/2010/main" val="125625034"/>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项目计划阶段</a:t>
            </a:r>
            <a:endParaRPr kumimoji="1" lang="zh-CN" altLang="en-US" dirty="0"/>
          </a:p>
        </p:txBody>
      </p:sp>
      <p:sp>
        <p:nvSpPr>
          <p:cNvPr id="8" name="矩形 17"/>
          <p:cNvSpPr txBox="1"/>
          <p:nvPr/>
        </p:nvSpPr>
        <p:spPr>
          <a:xfrm>
            <a:off x="412776" y="796389"/>
            <a:ext cx="7779501" cy="32932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1</a:t>
            </a:r>
            <a:r>
              <a:rPr lang="zh-CN" altLang="en-US" dirty="0" smtClean="0"/>
              <a:t>）项目计划阶段文档：</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项目过程手册</a:t>
            </a:r>
            <a:r>
              <a:rPr lang="en-US" altLang="zh-CN" dirty="0" smtClean="0"/>
              <a:t>PHB</a:t>
            </a:r>
            <a:r>
              <a:rPr lang="zh-CN" altLang="en-US" dirty="0" smtClean="0"/>
              <a:t>：</a:t>
            </a:r>
            <a:r>
              <a:rPr lang="zh-CN" altLang="en-US" sz="1600" dirty="0" smtClean="0">
                <a:latin typeface="FangSong" charset="-122"/>
                <a:ea typeface="FangSong" charset="-122"/>
                <a:cs typeface="FangSong" charset="-122"/>
              </a:rPr>
              <a:t>选定开发生命周期模型，定义阶段、入口与出口条件、输入输出，过程裁剪</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项目计划文档</a:t>
            </a:r>
            <a:r>
              <a:rPr lang="en-US" altLang="zh-CN" dirty="0" smtClean="0"/>
              <a:t>PPL</a:t>
            </a:r>
          </a:p>
          <a:p>
            <a:pPr>
              <a:lnSpc>
                <a:spcPct val="130000"/>
              </a:lnSpc>
              <a:defRPr b="1">
                <a:solidFill>
                  <a:srgbClr val="00487D"/>
                </a:solidFill>
                <a:latin typeface="Microsoft YaHei"/>
                <a:ea typeface="Microsoft YaHei"/>
                <a:cs typeface="Microsoft YaHei"/>
                <a:sym typeface="Microsoft YaHei"/>
              </a:defRPr>
            </a:pPr>
            <a:r>
              <a:rPr lang="zh-CN" altLang="en-US" dirty="0" smtClean="0"/>
              <a:t>项目配置计划文档</a:t>
            </a:r>
            <a:r>
              <a:rPr lang="en-US" altLang="zh-CN" dirty="0" smtClean="0"/>
              <a:t>CMP</a:t>
            </a:r>
          </a:p>
          <a:p>
            <a:pPr>
              <a:lnSpc>
                <a:spcPct val="130000"/>
              </a:lnSpc>
              <a:defRPr b="1">
                <a:solidFill>
                  <a:srgbClr val="00487D"/>
                </a:solidFill>
                <a:latin typeface="Microsoft YaHei"/>
                <a:ea typeface="Microsoft YaHei"/>
                <a:cs typeface="Microsoft YaHei"/>
                <a:sym typeface="Microsoft YaHei"/>
              </a:defRPr>
            </a:pPr>
            <a:r>
              <a:rPr lang="zh-CN" altLang="en-US" dirty="0" smtClean="0"/>
              <a:t>风险计划文档</a:t>
            </a:r>
            <a:r>
              <a:rPr lang="en-US" altLang="zh-CN" dirty="0" smtClean="0"/>
              <a:t>RMP</a:t>
            </a:r>
          </a:p>
          <a:p>
            <a:pPr>
              <a:lnSpc>
                <a:spcPct val="130000"/>
              </a:lnSpc>
              <a:defRPr b="1">
                <a:solidFill>
                  <a:srgbClr val="00487D"/>
                </a:solidFill>
                <a:latin typeface="Microsoft YaHei"/>
                <a:ea typeface="Microsoft YaHei"/>
                <a:cs typeface="Microsoft YaHei"/>
                <a:sym typeface="Microsoft YaHei"/>
              </a:defRPr>
            </a:pPr>
            <a:r>
              <a:rPr lang="zh-CN" altLang="en-US" dirty="0" smtClean="0"/>
              <a:t>测试策略文档</a:t>
            </a:r>
            <a:r>
              <a:rPr lang="en-US" altLang="zh-CN" dirty="0" smtClean="0"/>
              <a:t>TS</a:t>
            </a:r>
          </a:p>
          <a:p>
            <a:pPr>
              <a:lnSpc>
                <a:spcPct val="130000"/>
              </a:lnSpc>
              <a:defRPr b="1">
                <a:solidFill>
                  <a:srgbClr val="00487D"/>
                </a:solidFill>
                <a:latin typeface="Microsoft YaHei"/>
                <a:ea typeface="Microsoft YaHei"/>
                <a:cs typeface="Microsoft YaHei"/>
                <a:sym typeface="Microsoft YaHei"/>
              </a:defRPr>
            </a:pPr>
            <a:r>
              <a:rPr lang="zh-CN" altLang="en-US" dirty="0" smtClean="0"/>
              <a:t>缺陷预防计划文档</a:t>
            </a:r>
            <a:r>
              <a:rPr lang="en-US" altLang="zh-CN" dirty="0" smtClean="0"/>
              <a:t>DPP</a:t>
            </a:r>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12959817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项目计划阶段</a:t>
            </a:r>
            <a:endParaRPr kumimoji="1" lang="zh-CN" altLang="en-US" dirty="0"/>
          </a:p>
        </p:txBody>
      </p:sp>
      <p:sp>
        <p:nvSpPr>
          <p:cNvPr id="8" name="矩形 17"/>
          <p:cNvSpPr txBox="1"/>
          <p:nvPr/>
        </p:nvSpPr>
        <p:spPr>
          <a:xfrm>
            <a:off x="412776" y="796389"/>
            <a:ext cx="7779501" cy="22529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2</a:t>
            </a:r>
            <a:r>
              <a:rPr lang="zh-CN" altLang="en-US" dirty="0" smtClean="0"/>
              <a:t>）项目开工会：</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与会人员：</a:t>
            </a:r>
            <a:r>
              <a:rPr lang="en-US" altLang="zh-CN" sz="1600" dirty="0" smtClean="0">
                <a:latin typeface="FangSong" charset="-122"/>
                <a:ea typeface="FangSong" charset="-122"/>
                <a:cs typeface="FangSong" charset="-122"/>
              </a:rPr>
              <a:t>PL</a:t>
            </a:r>
            <a:r>
              <a:rPr lang="zh-CN" altLang="en-US" sz="1600" dirty="0" smtClean="0">
                <a:latin typeface="FangSong" charset="-122"/>
                <a:ea typeface="FangSong" charset="-122"/>
                <a:cs typeface="FangSong" charset="-122"/>
              </a:rPr>
              <a:t>，</a:t>
            </a:r>
            <a:r>
              <a:rPr lang="en-US" altLang="zh-CN" sz="1600" dirty="0" smtClean="0">
                <a:latin typeface="FangSong" charset="-122"/>
                <a:ea typeface="FangSong" charset="-122"/>
                <a:cs typeface="FangSong" charset="-122"/>
              </a:rPr>
              <a:t>QA</a:t>
            </a:r>
            <a:r>
              <a:rPr lang="zh-CN" altLang="en-US" sz="1600" dirty="0" smtClean="0">
                <a:latin typeface="FangSong" charset="-122"/>
                <a:ea typeface="FangSong" charset="-122"/>
                <a:cs typeface="FangSong" charset="-122"/>
              </a:rPr>
              <a:t>，</a:t>
            </a:r>
            <a:r>
              <a:rPr lang="en-US" altLang="zh-CN" sz="1600" dirty="0" smtClean="0">
                <a:latin typeface="FangSong" charset="-122"/>
                <a:ea typeface="FangSong" charset="-122"/>
                <a:cs typeface="FangSong" charset="-122"/>
              </a:rPr>
              <a:t>TDC</a:t>
            </a:r>
            <a:r>
              <a:rPr lang="zh-CN" altLang="en-US" sz="1600" dirty="0" smtClean="0">
                <a:latin typeface="FangSong" charset="-122"/>
                <a:ea typeface="FangSong" charset="-122"/>
                <a:cs typeface="FangSong" charset="-122"/>
              </a:rPr>
              <a:t>，</a:t>
            </a:r>
            <a:r>
              <a:rPr lang="en-US" altLang="zh-CN" sz="1600" dirty="0" smtClean="0">
                <a:latin typeface="FangSong" charset="-122"/>
                <a:ea typeface="FangSong" charset="-122"/>
                <a:cs typeface="FangSong" charset="-122"/>
              </a:rPr>
              <a:t>RD-PDT</a:t>
            </a:r>
            <a:r>
              <a:rPr lang="zh-CN" altLang="en-US" sz="1600" dirty="0" smtClean="0">
                <a:latin typeface="FangSong" charset="-122"/>
                <a:ea typeface="FangSong" charset="-122"/>
                <a:cs typeface="FangSong" charset="-122"/>
              </a:rPr>
              <a:t>，项目组成员</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会议输入：经过</a:t>
            </a:r>
            <a:r>
              <a:rPr lang="en-US" altLang="zh-CN" dirty="0" smtClean="0"/>
              <a:t>review</a:t>
            </a:r>
            <a:r>
              <a:rPr lang="zh-CN" altLang="en-US" dirty="0" smtClean="0"/>
              <a:t>的项目计划文档</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会议：评审项目计划文档，承诺项目计划</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会议输出：经过评审的项目计划文档</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14481951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67623" y="0"/>
            <a:ext cx="5549028" cy="397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Autofit/>
          </a:bodyPr>
          <a:lstStyle>
            <a:lvl1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1pPr>
            <a:lvl2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2pPr>
            <a:lvl3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3pPr>
            <a:lvl4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4pPr>
            <a:lvl5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5pPr>
            <a:lvl6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6pPr>
            <a:lvl7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7pPr>
            <a:lvl8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8pPr>
            <a:lvl9pPr marL="0" marR="0" indent="0" algn="l" defTabSz="457200" rtl="0" latinLnBrk="0">
              <a:lnSpc>
                <a:spcPct val="100000"/>
              </a:lnSpc>
              <a:spcBef>
                <a:spcPts val="0"/>
              </a:spcBef>
              <a:spcAft>
                <a:spcPts val="0"/>
              </a:spcAft>
              <a:buClrTx/>
              <a:buSzTx/>
              <a:buFontTx/>
              <a:buNone/>
              <a:tabLst/>
              <a:defRPr sz="2000" b="1" i="0" u="none" strike="noStrike" cap="none" spc="0" baseline="0">
                <a:ln>
                  <a:noFill/>
                </a:ln>
                <a:solidFill>
                  <a:srgbClr val="00487D"/>
                </a:solidFill>
                <a:uFillTx/>
                <a:latin typeface="Microsoft YaHei"/>
                <a:ea typeface="Microsoft YaHei"/>
                <a:cs typeface="Microsoft YaHei"/>
                <a:sym typeface="Microsoft YaHei"/>
              </a:defRPr>
            </a:lvl9pPr>
          </a:lstStyle>
          <a:p>
            <a:r>
              <a:rPr kumimoji="1" lang="zh-CN" altLang="en-US" sz="2400" b="0" dirty="0" smtClean="0">
                <a:solidFill>
                  <a:schemeClr val="bg1"/>
                </a:solidFill>
              </a:rPr>
              <a:t>阶段</a:t>
            </a:r>
            <a:r>
              <a:rPr kumimoji="1" lang="zh-CN" altLang="en-US" sz="2400" b="0" dirty="0">
                <a:solidFill>
                  <a:schemeClr val="bg1"/>
                </a:solidFill>
              </a:rPr>
              <a:t>项目管理</a:t>
            </a:r>
            <a:r>
              <a:rPr kumimoji="1" lang="en-US" altLang="zh-CN" sz="2400" b="0" dirty="0">
                <a:solidFill>
                  <a:schemeClr val="bg1"/>
                </a:solidFill>
              </a:rPr>
              <a:t>——</a:t>
            </a:r>
            <a:r>
              <a:rPr kumimoji="1" lang="zh-CN" altLang="en-US" sz="2400" b="0" dirty="0">
                <a:solidFill>
                  <a:schemeClr val="bg1"/>
                </a:solidFill>
              </a:rPr>
              <a:t>项目监控</a:t>
            </a:r>
            <a:r>
              <a:rPr kumimoji="1" lang="zh-CN" altLang="en-US" sz="2400" b="0" dirty="0" smtClean="0">
                <a:solidFill>
                  <a:schemeClr val="bg1"/>
                </a:solidFill>
              </a:rPr>
              <a:t>阶段</a:t>
            </a:r>
            <a:endParaRPr kumimoji="1" lang="zh-CN" altLang="en-US" sz="2400" b="0" dirty="0">
              <a:solidFill>
                <a:schemeClr val="bg1"/>
              </a:solidFill>
            </a:endParaRPr>
          </a:p>
        </p:txBody>
      </p:sp>
      <p:pic>
        <p:nvPicPr>
          <p:cNvPr id="2" name="图片 1"/>
          <p:cNvPicPr>
            <a:picLocks noChangeAspect="1"/>
          </p:cNvPicPr>
          <p:nvPr/>
        </p:nvPicPr>
        <p:blipFill>
          <a:blip r:embed="rId3"/>
          <a:stretch>
            <a:fillRect/>
          </a:stretch>
        </p:blipFill>
        <p:spPr>
          <a:xfrm>
            <a:off x="0" y="981744"/>
            <a:ext cx="9144000" cy="4161756"/>
          </a:xfrm>
          <a:prstGeom prst="rect">
            <a:avLst/>
          </a:prstGeom>
        </p:spPr>
      </p:pic>
    </p:spTree>
    <p:extLst>
      <p:ext uri="{BB962C8B-B14F-4D97-AF65-F5344CB8AC3E}">
        <p14:creationId xmlns:p14="http://schemas.microsoft.com/office/powerpoint/2010/main" val="1843480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项目监控阶段</a:t>
            </a:r>
            <a:endParaRPr kumimoji="1" lang="zh-CN" altLang="en-US" dirty="0"/>
          </a:p>
        </p:txBody>
      </p:sp>
      <p:sp>
        <p:nvSpPr>
          <p:cNvPr id="8" name="矩形 17"/>
          <p:cNvSpPr txBox="1"/>
          <p:nvPr/>
        </p:nvSpPr>
        <p:spPr>
          <a:xfrm>
            <a:off x="412776" y="796389"/>
            <a:ext cx="7779501"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2</a:t>
            </a:r>
            <a:r>
              <a:rPr lang="zh-CN" altLang="en-US" dirty="0" smtClean="0"/>
              <a:t>）项目组成员报告：</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项目进展报告（周），</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工作日志，</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a:t>Review</a:t>
            </a:r>
            <a:r>
              <a:rPr lang="zh-CN" altLang="en-US" dirty="0"/>
              <a:t>，根源分析</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3</a:t>
            </a:r>
            <a:r>
              <a:rPr lang="zh-CN" altLang="en-US" dirty="0" smtClean="0"/>
              <a:t>）项目负责人报告：</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项目状态报告（周），</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月度评估报告</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项目关闭报告</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审计</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7114534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项目监控阶段</a:t>
            </a:r>
            <a:endParaRPr kumimoji="1" lang="zh-CN" altLang="en-US" dirty="0"/>
          </a:p>
        </p:txBody>
      </p:sp>
      <p:sp>
        <p:nvSpPr>
          <p:cNvPr id="8" name="矩形 17"/>
          <p:cNvSpPr txBox="1"/>
          <p:nvPr/>
        </p:nvSpPr>
        <p:spPr>
          <a:xfrm>
            <a:off x="412776" y="796389"/>
            <a:ext cx="7779501" cy="353327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4</a:t>
            </a:r>
            <a:r>
              <a:rPr lang="zh-CN" altLang="en-US" dirty="0" smtClean="0"/>
              <a:t>）项目组会议：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项目组例会</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人员：项目组所有人员，</a:t>
            </a:r>
            <a:r>
              <a:rPr lang="en-US" altLang="zh-CN" sz="1600" dirty="0" smtClean="0">
                <a:latin typeface="FangSong" charset="-122"/>
                <a:ea typeface="FangSong" charset="-122"/>
                <a:cs typeface="FangSong" charset="-122"/>
              </a:rPr>
              <a:t>Pl</a:t>
            </a:r>
            <a:r>
              <a:rPr lang="zh-CN" altLang="en-US" sz="1600" dirty="0" smtClean="0">
                <a:latin typeface="FangSong" charset="-122"/>
                <a:ea typeface="FangSong" charset="-122"/>
                <a:cs typeface="FangSong" charset="-122"/>
              </a:rPr>
              <a:t>指定人员</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评审项目进展和识别问题</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跟踪审计，评审，状态报告和技术方面尚未关闭的问题。</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会议结果</a:t>
            </a:r>
            <a:r>
              <a:rPr lang="en-US" altLang="zh-CN" sz="1600" dirty="0" smtClean="0">
                <a:latin typeface="FangSong" charset="-122"/>
                <a:ea typeface="FangSong" charset="-122"/>
                <a:cs typeface="FangSong" charset="-122"/>
              </a:rPr>
              <a:t>PL</a:t>
            </a:r>
            <a:r>
              <a:rPr lang="zh-CN" altLang="en-US" sz="1600" dirty="0" smtClean="0">
                <a:latin typeface="FangSong" charset="-122"/>
                <a:ea typeface="FangSong" charset="-122"/>
                <a:cs typeface="FangSong" charset="-122"/>
              </a:rPr>
              <a:t>负责跟踪</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dirty="0" smtClean="0"/>
              <a:t>阶段评估会议：</a:t>
            </a: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标识主要问题和技术缺陷</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讨论主要问题和缺陷的根本原因</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记录纠正和预防措施</a:t>
            </a:r>
            <a:endParaRPr lang="en-US" altLang="zh-CN" dirty="0" smtClean="0">
              <a:latin typeface="FangSong" charset="-122"/>
              <a:ea typeface="FangSong" charset="-122"/>
              <a:cs typeface="FangSong" charset="-122"/>
            </a:endParaRPr>
          </a:p>
        </p:txBody>
      </p:sp>
    </p:spTree>
    <p:extLst>
      <p:ext uri="{BB962C8B-B14F-4D97-AF65-F5344CB8AC3E}">
        <p14:creationId xmlns:p14="http://schemas.microsoft.com/office/powerpoint/2010/main" val="1287443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课程目的</a:t>
            </a:r>
            <a:endParaRPr dirty="0"/>
          </a:p>
        </p:txBody>
      </p:sp>
      <p:sp>
        <p:nvSpPr>
          <p:cNvPr id="77" name="矩形 17"/>
          <p:cNvSpPr txBox="1"/>
          <p:nvPr/>
        </p:nvSpPr>
        <p:spPr>
          <a:xfrm>
            <a:off x="412776" y="796389"/>
            <a:ext cx="7779501" cy="81252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en-US" altLang="zh-CN" dirty="0" smtClean="0"/>
              <a:t>1</a:t>
            </a:r>
            <a:r>
              <a:rPr lang="zh-CN" altLang="en-US" dirty="0" smtClean="0"/>
              <a:t>、了解项目管理的基本概念及方法</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2</a:t>
            </a:r>
            <a:r>
              <a:rPr lang="zh-CN" altLang="en-US" dirty="0" smtClean="0"/>
              <a:t>、了解</a:t>
            </a:r>
            <a:r>
              <a:rPr lang="en-US" altLang="zh-CN" dirty="0" smtClean="0"/>
              <a:t>IPD-CMM</a:t>
            </a:r>
            <a:r>
              <a:rPr lang="zh-CN" altLang="en-US" dirty="0" smtClean="0"/>
              <a:t>项目管理规程</a:t>
            </a:r>
            <a:endParaRPr dirty="0"/>
          </a:p>
        </p:txBody>
      </p:sp>
    </p:spTree>
    <p:extLst>
      <p:ext uri="{BB962C8B-B14F-4D97-AF65-F5344CB8AC3E}">
        <p14:creationId xmlns:p14="http://schemas.microsoft.com/office/powerpoint/2010/main" val="1314438205"/>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项目监控阶段</a:t>
            </a:r>
            <a:endParaRPr kumimoji="1" lang="zh-CN" altLang="en-US" dirty="0"/>
          </a:p>
        </p:txBody>
      </p:sp>
      <p:sp>
        <p:nvSpPr>
          <p:cNvPr id="8" name="矩形 17"/>
          <p:cNvSpPr txBox="1"/>
          <p:nvPr/>
        </p:nvSpPr>
        <p:spPr>
          <a:xfrm>
            <a:off x="412776" y="796389"/>
            <a:ext cx="7779501" cy="32932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4</a:t>
            </a:r>
            <a:r>
              <a:rPr lang="zh-CN" altLang="en-US" dirty="0" smtClean="0"/>
              <a:t>）审计：</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内部质量审计</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dirty="0" smtClean="0"/>
              <a:t>基线审计</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交付审计</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例外与偏差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latin typeface="FangSong" charset="-122"/>
              <a:ea typeface="FangSong" charset="-122"/>
              <a:cs typeface="FangSong" charset="-122"/>
            </a:endParaRPr>
          </a:p>
        </p:txBody>
      </p:sp>
    </p:spTree>
    <p:extLst>
      <p:ext uri="{BB962C8B-B14F-4D97-AF65-F5344CB8AC3E}">
        <p14:creationId xmlns:p14="http://schemas.microsoft.com/office/powerpoint/2010/main" val="1011802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阶段</a:t>
            </a:r>
            <a:r>
              <a:rPr kumimoji="1" lang="zh-CN" altLang="en-US" dirty="0" smtClean="0"/>
              <a:t>项目管理</a:t>
            </a:r>
            <a:r>
              <a:rPr kumimoji="1" lang="en-US" altLang="zh-CN" dirty="0" smtClean="0"/>
              <a:t>——</a:t>
            </a:r>
            <a:r>
              <a:rPr kumimoji="1" lang="zh-CN" altLang="en-US" dirty="0" smtClean="0"/>
              <a:t>项目结束阶段</a:t>
            </a:r>
            <a:endParaRPr kumimoji="1" lang="zh-CN" altLang="en-US" dirty="0"/>
          </a:p>
        </p:txBody>
      </p:sp>
      <p:sp>
        <p:nvSpPr>
          <p:cNvPr id="8" name="矩形 17"/>
          <p:cNvSpPr txBox="1"/>
          <p:nvPr/>
        </p:nvSpPr>
        <p:spPr>
          <a:xfrm>
            <a:off x="412776" y="796389"/>
            <a:ext cx="7779501" cy="3613293"/>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1</a:t>
            </a:r>
            <a:r>
              <a:rPr lang="zh-CN" altLang="en-US" dirty="0" smtClean="0"/>
              <a:t>）项目正常关闭：</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正常关闭条件：项目成功结束</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sz="1600" dirty="0" smtClean="0">
                <a:latin typeface="FangSong" charset="-122"/>
                <a:ea typeface="FangSong" charset="-122"/>
                <a:cs typeface="FangSong" charset="-122"/>
              </a:rPr>
              <a:t>项目关闭报告，项目的经验教训，度量数据</a:t>
            </a: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endParaRPr lang="en-US" altLang="zh-CN" sz="1600" dirty="0" smtClean="0">
              <a:latin typeface="FangSong" charset="-122"/>
              <a:ea typeface="FangSong" charset="-122"/>
              <a:cs typeface="FangSong" charset="-122"/>
            </a:endParaRPr>
          </a:p>
          <a:p>
            <a:pPr>
              <a:lnSpc>
                <a:spcPct val="130000"/>
              </a:lnSpc>
              <a:defRPr b="1">
                <a:solidFill>
                  <a:srgbClr val="00487D"/>
                </a:solidFill>
                <a:latin typeface="Microsoft YaHei"/>
                <a:ea typeface="Microsoft YaHei"/>
                <a:cs typeface="Microsoft YaHei"/>
                <a:sym typeface="Microsoft YaHei"/>
              </a:defRPr>
            </a:pPr>
            <a:r>
              <a:rPr lang="zh-CN" altLang="en-US" dirty="0" smtClean="0"/>
              <a:t>项目异常中止：提交关闭原因</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项目暂停：阐明暂停原因，建议重启可能日期，负责保存数据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例外与偏差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latin typeface="FangSong" charset="-122"/>
              <a:ea typeface="FangSong" charset="-122"/>
              <a:cs typeface="FangSong" charset="-122"/>
            </a:endParaRPr>
          </a:p>
        </p:txBody>
      </p:sp>
    </p:spTree>
    <p:extLst>
      <p:ext uri="{BB962C8B-B14F-4D97-AF65-F5344CB8AC3E}">
        <p14:creationId xmlns:p14="http://schemas.microsoft.com/office/powerpoint/2010/main" val="4535181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146" y="21919"/>
            <a:ext cx="5549026" cy="397735"/>
          </a:xfrm>
        </p:spPr>
        <p:txBody>
          <a:bodyPr/>
          <a:lstStyle/>
          <a:p>
            <a:r>
              <a:rPr kumimoji="1" lang="zh-CN" altLang="en-US" dirty="0" smtClean="0"/>
              <a:t>总结</a:t>
            </a:r>
            <a:endParaRPr kumimoji="1" lang="zh-CN" altLang="en-US" dirty="0"/>
          </a:p>
        </p:txBody>
      </p:sp>
      <p:sp>
        <p:nvSpPr>
          <p:cNvPr id="8" name="矩形 17"/>
          <p:cNvSpPr txBox="1"/>
          <p:nvPr/>
        </p:nvSpPr>
        <p:spPr>
          <a:xfrm>
            <a:off x="412776" y="796389"/>
            <a:ext cx="7779501" cy="189282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1</a:t>
            </a:r>
            <a:r>
              <a:rPr lang="zh-CN" altLang="en-US" dirty="0" smtClean="0"/>
              <a:t>）</a:t>
            </a:r>
            <a:r>
              <a:rPr lang="en-US" altLang="zh-CN" dirty="0" smtClean="0"/>
              <a:t>IPD-CMM</a:t>
            </a:r>
            <a:r>
              <a:rPr lang="zh-CN" altLang="en-US" dirty="0" smtClean="0"/>
              <a:t>是什么，以及它的一些基本知识。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2</a:t>
            </a:r>
            <a:r>
              <a:rPr lang="zh-CN" altLang="en-US" dirty="0" smtClean="0"/>
              <a:t>）了解项目管理的基本概念</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3</a:t>
            </a:r>
            <a:r>
              <a:rPr lang="zh-CN" altLang="en-US" dirty="0" smtClean="0"/>
              <a:t>）了解阶段项目管理的基本知识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latin typeface="FangSong" charset="-122"/>
              <a:ea typeface="FangSong" charset="-122"/>
              <a:cs typeface="FangSong" charset="-122"/>
            </a:endParaRPr>
          </a:p>
        </p:txBody>
      </p:sp>
    </p:spTree>
    <p:extLst>
      <p:ext uri="{BB962C8B-B14F-4D97-AF65-F5344CB8AC3E}">
        <p14:creationId xmlns:p14="http://schemas.microsoft.com/office/powerpoint/2010/main" val="9226188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070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项目管理的基本概念</a:t>
            </a:r>
            <a:endParaRPr dirty="0"/>
          </a:p>
        </p:txBody>
      </p:sp>
      <p:sp>
        <p:nvSpPr>
          <p:cNvPr id="77" name="矩形 17"/>
          <p:cNvSpPr txBox="1"/>
          <p:nvPr/>
        </p:nvSpPr>
        <p:spPr>
          <a:xfrm>
            <a:off x="412776" y="796389"/>
            <a:ext cx="7779501" cy="33332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en-US" altLang="zh-CN" dirty="0" smtClean="0"/>
              <a:t>1</a:t>
            </a:r>
            <a:r>
              <a:rPr lang="zh-CN" altLang="en-US" dirty="0" smtClean="0"/>
              <a:t>、什么是项目？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项目是为了完成某一独特的产品和服务所做的一次性努力。</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所谓一次性，是指项目有明确的开始时间和结束时间。</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所谓独特，是说项目所创造的产品和服务与所有的其他产品或服务相比较，在某些方面有明显的差别。</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项目要完成的事以前未曾做过的工作，所以是独特。</a:t>
            </a: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152160244"/>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项目管理的基本概念</a:t>
            </a:r>
            <a:endParaRPr dirty="0"/>
          </a:p>
        </p:txBody>
      </p:sp>
      <p:sp>
        <p:nvSpPr>
          <p:cNvPr id="77" name="矩形 17"/>
          <p:cNvSpPr txBox="1"/>
          <p:nvPr/>
        </p:nvSpPr>
        <p:spPr>
          <a:xfrm>
            <a:off x="412776" y="796389"/>
            <a:ext cx="7779501" cy="297311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en-US" altLang="zh-CN" dirty="0" smtClean="0"/>
              <a:t>1</a:t>
            </a:r>
            <a:r>
              <a:rPr lang="zh-CN" altLang="en-US" dirty="0" smtClean="0"/>
              <a:t>、什么是项目管理？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的管理者，在有限的资源约束下，运用系统的观点，方法和理论，对项目涉及的全部工作，即从项目的投资决策开始到项目结束的全过程进行计划、组织、指挥、协调、控制和评价，以实现项目的目标的过程。</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为什么要了解项目管理？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项目管理者，项目成员</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215565356"/>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项目管理的目标</a:t>
            </a:r>
            <a:endParaRPr dirty="0"/>
          </a:p>
        </p:txBody>
      </p:sp>
      <p:sp>
        <p:nvSpPr>
          <p:cNvPr id="77" name="矩形 17"/>
          <p:cNvSpPr txBox="1"/>
          <p:nvPr/>
        </p:nvSpPr>
        <p:spPr>
          <a:xfrm>
            <a:off x="412776" y="796389"/>
            <a:ext cx="7779501" cy="189282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最大程度的满足客户的需要。</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即在给定的资源，预算和时间内安全的完成符合质量要求的项目。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1272484028"/>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项目管理的范围</a:t>
            </a:r>
            <a:endParaRPr dirty="0"/>
          </a:p>
        </p:txBody>
      </p:sp>
      <p:sp>
        <p:nvSpPr>
          <p:cNvPr id="77" name="矩形 17"/>
          <p:cNvSpPr txBox="1"/>
          <p:nvPr/>
        </p:nvSpPr>
        <p:spPr>
          <a:xfrm>
            <a:off x="412776" y="796389"/>
            <a:ext cx="7779501" cy="4053413"/>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项目管理的主要内容是什么？</a:t>
            </a:r>
            <a:endParaRPr lang="en-US" altLang="zh-CN" dirty="0"/>
          </a:p>
          <a:p>
            <a:pPr>
              <a:lnSpc>
                <a:spcPct val="130000"/>
              </a:lnSpc>
              <a:defRPr b="1">
                <a:solidFill>
                  <a:srgbClr val="00487D"/>
                </a:solidFill>
                <a:latin typeface="Microsoft YaHei"/>
                <a:ea typeface="Microsoft YaHei"/>
                <a:cs typeface="Microsoft YaHei"/>
                <a:sym typeface="Microsoft YaHei"/>
              </a:defRPr>
            </a:pPr>
            <a:r>
              <a:rPr lang="en-US" altLang="zh-CN" dirty="0" smtClean="0"/>
              <a:t>1</a:t>
            </a:r>
            <a:r>
              <a:rPr lang="zh-CN" altLang="en-US" dirty="0" smtClean="0"/>
              <a:t>、项目范围管理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2</a:t>
            </a:r>
            <a:r>
              <a:rPr lang="zh-CN" altLang="en-US" dirty="0" smtClean="0"/>
              <a:t>、项目时间管理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3</a:t>
            </a:r>
            <a:r>
              <a:rPr lang="zh-CN" altLang="en-US" dirty="0" smtClean="0"/>
              <a:t>、项目成本管理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4</a:t>
            </a:r>
            <a:r>
              <a:rPr lang="zh-CN" altLang="en-US" dirty="0" smtClean="0"/>
              <a:t>、项目质量管理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5</a:t>
            </a:r>
            <a:r>
              <a:rPr lang="zh-CN" altLang="en-US" dirty="0" smtClean="0"/>
              <a:t>、人力资源管理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6</a:t>
            </a:r>
            <a:r>
              <a:rPr lang="zh-CN" altLang="en-US" dirty="0" smtClean="0"/>
              <a:t>、项目沟通管理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7</a:t>
            </a:r>
            <a:r>
              <a:rPr lang="zh-CN" altLang="en-US" dirty="0" smtClean="0"/>
              <a:t>、项目风险管理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8</a:t>
            </a:r>
            <a:r>
              <a:rPr lang="zh-CN" altLang="en-US" dirty="0" smtClean="0"/>
              <a:t>、项目采购管理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en-US" altLang="zh-CN" dirty="0" smtClean="0"/>
              <a:t>9</a:t>
            </a:r>
            <a:r>
              <a:rPr lang="zh-CN" altLang="en-US" dirty="0" smtClean="0"/>
              <a:t>、项目集成管理</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
        <p:nvSpPr>
          <p:cNvPr id="2" name="文本框 1"/>
          <p:cNvSpPr txBox="1"/>
          <p:nvPr/>
        </p:nvSpPr>
        <p:spPr>
          <a:xfrm>
            <a:off x="4985359" y="1265129"/>
            <a:ext cx="3482236" cy="2031325"/>
          </a:xfrm>
          <a:prstGeom prst="rect">
            <a:avLst/>
          </a:prstGeom>
          <a:noFill/>
        </p:spPr>
        <p:txBody>
          <a:bodyPr wrap="square" rtlCol="0">
            <a:spAutoFit/>
          </a:bodyPr>
          <a:lstStyle/>
          <a:p>
            <a:r>
              <a:rPr kumimoji="1" lang="zh-CN" altLang="en-US" dirty="0" smtClean="0"/>
              <a:t>美国项目管理学会</a:t>
            </a:r>
            <a:r>
              <a:rPr kumimoji="1" lang="en-US" altLang="zh-CN" dirty="0" smtClean="0"/>
              <a:t>PMI</a:t>
            </a:r>
            <a:r>
              <a:rPr kumimoji="1" lang="zh-CN" altLang="en-US" dirty="0" smtClean="0"/>
              <a:t>提出关于一个有效的专业项目管理者必须具备的几个方面的基本能力：</a:t>
            </a:r>
            <a:endParaRPr kumimoji="1" lang="en-US" altLang="zh-CN" dirty="0" smtClean="0"/>
          </a:p>
          <a:p>
            <a:r>
              <a:rPr kumimoji="1" lang="zh-CN" altLang="en-US" dirty="0" smtClean="0"/>
              <a:t>范围管理，人力资源管理，沟通管理，时间管理，风险管理，采购管理，费用管理，质量管理，综合管理</a:t>
            </a:r>
            <a:endParaRPr kumimoji="1" lang="zh-CN" altLang="en-US" dirty="0"/>
          </a:p>
        </p:txBody>
      </p:sp>
    </p:spTree>
    <p:extLst>
      <p:ext uri="{BB962C8B-B14F-4D97-AF65-F5344CB8AC3E}">
        <p14:creationId xmlns:p14="http://schemas.microsoft.com/office/powerpoint/2010/main" val="1867008930"/>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项目管理的方法</a:t>
            </a:r>
            <a:endParaRPr dirty="0"/>
          </a:p>
        </p:txBody>
      </p:sp>
      <p:sp>
        <p:nvSpPr>
          <p:cNvPr id="77" name="矩形 17"/>
          <p:cNvSpPr txBox="1"/>
          <p:nvPr/>
        </p:nvSpPr>
        <p:spPr>
          <a:xfrm>
            <a:off x="412776" y="796389"/>
            <a:ext cx="7779501" cy="345324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1</a:t>
            </a:r>
            <a:r>
              <a:rPr lang="zh-CN" altLang="en-US" dirty="0" smtClean="0"/>
              <a:t>）项目管理的基本方法是什么？</a:t>
            </a: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solidFill>
                  <a:schemeClr val="accent2"/>
                </a:solidFill>
              </a:rPr>
              <a:t>     </a:t>
            </a:r>
            <a:r>
              <a:rPr lang="zh-CN" altLang="en-US" sz="2400" dirty="0" smtClean="0">
                <a:solidFill>
                  <a:schemeClr val="accent2"/>
                </a:solidFill>
              </a:rPr>
              <a:t>计划 </a:t>
            </a:r>
            <a:r>
              <a:rPr lang="en-US" altLang="zh-CN" sz="2400" dirty="0" smtClean="0">
                <a:solidFill>
                  <a:schemeClr val="accent2"/>
                </a:solidFill>
              </a:rPr>
              <a:t>+</a:t>
            </a:r>
            <a:r>
              <a:rPr lang="zh-CN" altLang="en-US" sz="2400" dirty="0" smtClean="0">
                <a:solidFill>
                  <a:schemeClr val="accent2"/>
                </a:solidFill>
              </a:rPr>
              <a:t> 控制</a:t>
            </a:r>
            <a:endParaRPr lang="en-US" altLang="zh-CN" dirty="0" smtClean="0">
              <a:solidFill>
                <a:schemeClr val="accent2"/>
              </a:solidFill>
            </a:endParaRPr>
          </a:p>
          <a:p>
            <a:pPr>
              <a:lnSpc>
                <a:spcPct val="130000"/>
              </a:lnSpc>
              <a:defRPr b="1">
                <a:solidFill>
                  <a:srgbClr val="00487D"/>
                </a:solidFill>
                <a:latin typeface="Microsoft YaHei"/>
                <a:ea typeface="Microsoft YaHei"/>
                <a:cs typeface="Microsoft YaHei"/>
                <a:sym typeface="Microsoft YaHei"/>
              </a:defRPr>
            </a:pPr>
            <a:r>
              <a:rPr lang="zh-CN" altLang="en-US" dirty="0" smtClean="0"/>
              <a:t>项目计划：计划过程确定目标，作为管理和控制的基础。</a:t>
            </a: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项目控制：控制过程则保证项目按计划进行或者进行必要调整。</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动态控制的原理：“计划</a:t>
            </a:r>
            <a:r>
              <a:rPr lang="en-US" altLang="zh-CN" dirty="0" smtClean="0"/>
              <a:t>/</a:t>
            </a:r>
            <a:r>
              <a:rPr lang="zh-CN" altLang="en-US" dirty="0" smtClean="0"/>
              <a:t>实施</a:t>
            </a:r>
            <a:r>
              <a:rPr lang="en-US" altLang="zh-CN" dirty="0" smtClean="0"/>
              <a:t>/</a:t>
            </a:r>
            <a:r>
              <a:rPr lang="zh-CN" altLang="en-US" dirty="0" smtClean="0"/>
              <a:t>反馈</a:t>
            </a:r>
            <a:r>
              <a:rPr lang="en-US" altLang="zh-CN" dirty="0" smtClean="0"/>
              <a:t>/</a:t>
            </a:r>
            <a:r>
              <a:rPr lang="zh-CN" altLang="en-US" dirty="0" smtClean="0"/>
              <a:t>调整”循环</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65619185"/>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项目管理的方法</a:t>
            </a:r>
            <a:endParaRPr dirty="0"/>
          </a:p>
        </p:txBody>
      </p:sp>
      <p:sp>
        <p:nvSpPr>
          <p:cNvPr id="77" name="矩形 17"/>
          <p:cNvSpPr txBox="1"/>
          <p:nvPr/>
        </p:nvSpPr>
        <p:spPr>
          <a:xfrm>
            <a:off x="412776" y="796389"/>
            <a:ext cx="7779501" cy="477361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a:t>2</a:t>
            </a:r>
            <a:r>
              <a:rPr lang="zh-CN" altLang="en-US" dirty="0" smtClean="0"/>
              <a:t>）项目失败的常见问题（项目管理方面）</a:t>
            </a:r>
            <a:endParaRPr lang="en-US" altLang="zh-CN" dirty="0"/>
          </a:p>
          <a:p>
            <a:pPr>
              <a:lnSpc>
                <a:spcPct val="130000"/>
              </a:lnSpc>
              <a:defRPr b="1">
                <a:solidFill>
                  <a:srgbClr val="00487D"/>
                </a:solidFill>
                <a:latin typeface="Microsoft YaHei"/>
                <a:ea typeface="Microsoft YaHei"/>
                <a:cs typeface="Microsoft YaHei"/>
                <a:sym typeface="Microsoft YaHei"/>
              </a:defRPr>
            </a:pPr>
            <a:r>
              <a:rPr lang="zh-CN" altLang="en-US" dirty="0" smtClean="0"/>
              <a:t>需求变更缺乏控制，忽视需求的变更和变更控制</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自合同管理不严格</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忽视监督项目的进度</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项目需求没有提前计划</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不切实际的项目估算，工作量估计过多，或者过少</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不收集项目的度量数据，没有软件项目开发的历史数据</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r>
              <a:rPr lang="zh-CN" altLang="en-US" dirty="0" smtClean="0"/>
              <a:t>关心创新而不关心时间，费用和风险</a:t>
            </a: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spTree>
    <p:extLst>
      <p:ext uri="{BB962C8B-B14F-4D97-AF65-F5344CB8AC3E}">
        <p14:creationId xmlns:p14="http://schemas.microsoft.com/office/powerpoint/2010/main" val="40977261"/>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a:spLocks noGrp="1"/>
          </p:cNvSpPr>
          <p:nvPr>
            <p:ph type="ctrTitle"/>
          </p:nvPr>
        </p:nvSpPr>
        <p:spPr>
          <a:xfrm>
            <a:off x="183381" y="60872"/>
            <a:ext cx="5549028" cy="397737"/>
          </a:xfrm>
          <a:prstGeom prst="rect">
            <a:avLst/>
          </a:prstGeom>
        </p:spPr>
        <p:txBody>
          <a:bodyPr/>
          <a:lstStyle/>
          <a:p>
            <a:r>
              <a:rPr lang="zh-CN" altLang="en-US" dirty="0" smtClean="0"/>
              <a:t>项目管理概述</a:t>
            </a:r>
            <a:endParaRPr dirty="0"/>
          </a:p>
        </p:txBody>
      </p:sp>
      <p:sp>
        <p:nvSpPr>
          <p:cNvPr id="77" name="矩形 17"/>
          <p:cNvSpPr txBox="1"/>
          <p:nvPr/>
        </p:nvSpPr>
        <p:spPr>
          <a:xfrm>
            <a:off x="412776" y="796389"/>
            <a:ext cx="7779501" cy="22529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lnSpc>
                <a:spcPct val="130000"/>
              </a:lnSpc>
              <a:defRPr b="1">
                <a:solidFill>
                  <a:srgbClr val="00487D"/>
                </a:solidFill>
                <a:latin typeface="Microsoft YaHei"/>
                <a:ea typeface="Microsoft YaHei"/>
                <a:cs typeface="Microsoft YaHei"/>
                <a:sym typeface="Microsoft YaHei"/>
              </a:defRPr>
            </a:pPr>
            <a:r>
              <a:rPr lang="zh-CN" altLang="en-US" dirty="0" smtClean="0"/>
              <a:t>（</a:t>
            </a:r>
            <a:r>
              <a:rPr lang="en-US" altLang="zh-CN" dirty="0" smtClean="0"/>
              <a:t>1</a:t>
            </a:r>
            <a:r>
              <a:rPr lang="zh-CN" altLang="en-US" dirty="0" smtClean="0"/>
              <a:t>）软件项目的范围：</a:t>
            </a: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en-US" altLang="zh-CN" dirty="0"/>
          </a:p>
          <a:p>
            <a:pPr>
              <a:lnSpc>
                <a:spcPct val="130000"/>
              </a:lnSpc>
              <a:defRPr b="1">
                <a:solidFill>
                  <a:srgbClr val="00487D"/>
                </a:solidFill>
                <a:latin typeface="Microsoft YaHei"/>
                <a:ea typeface="Microsoft YaHei"/>
                <a:cs typeface="Microsoft YaHei"/>
                <a:sym typeface="Microsoft YaHei"/>
              </a:defRPr>
            </a:pPr>
            <a:endParaRPr lang="en-US" altLang="zh-CN" dirty="0" smtClean="0"/>
          </a:p>
          <a:p>
            <a:pPr>
              <a:lnSpc>
                <a:spcPct val="130000"/>
              </a:lnSpc>
              <a:defRPr b="1">
                <a:solidFill>
                  <a:srgbClr val="00487D"/>
                </a:solidFill>
                <a:latin typeface="Microsoft YaHei"/>
                <a:ea typeface="Microsoft YaHei"/>
                <a:cs typeface="Microsoft YaHei"/>
                <a:sym typeface="Microsoft YaHei"/>
              </a:defRPr>
            </a:pPr>
            <a:endParaRPr lang="zh-CN" altLang="en-US" dirty="0" smtClean="0"/>
          </a:p>
        </p:txBody>
      </p:sp>
      <p:pic>
        <p:nvPicPr>
          <p:cNvPr id="2" name="图片 1"/>
          <p:cNvPicPr>
            <a:picLocks noChangeAspect="1"/>
          </p:cNvPicPr>
          <p:nvPr/>
        </p:nvPicPr>
        <p:blipFill>
          <a:blip r:embed="rId3"/>
          <a:stretch>
            <a:fillRect/>
          </a:stretch>
        </p:blipFill>
        <p:spPr>
          <a:xfrm>
            <a:off x="412776" y="1440492"/>
            <a:ext cx="8129975" cy="3703008"/>
          </a:xfrm>
          <a:prstGeom prst="rect">
            <a:avLst/>
          </a:prstGeom>
        </p:spPr>
      </p:pic>
    </p:spTree>
    <p:extLst>
      <p:ext uri="{BB962C8B-B14F-4D97-AF65-F5344CB8AC3E}">
        <p14:creationId xmlns:p14="http://schemas.microsoft.com/office/powerpoint/2010/main" val="1324409822"/>
      </p:ext>
    </p:extLst>
  </p:cSld>
  <p:clrMapOvr>
    <a:masterClrMapping/>
  </p:clrMapOvr>
  <mc:AlternateContent xmlns:mc="http://schemas.openxmlformats.org/markup-compatibility/2006" xmlns:p14="http://schemas.microsoft.com/office/powerpoint/2010/main">
    <mc:Choice Requires="p14">
      <p:transition spd="slow" p14:dur="1200">
        <p:blinds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11202</TotalTime>
  <Words>1224</Words>
  <Application>Microsoft Macintosh PowerPoint</Application>
  <PresentationFormat>全屏显示(16:9)</PresentationFormat>
  <Paragraphs>168</Paragraphs>
  <Slides>23</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Calibri</vt:lpstr>
      <vt:lpstr>DengXian</vt:lpstr>
      <vt:lpstr>FangSong</vt:lpstr>
      <vt:lpstr>Microsoft YaHei</vt:lpstr>
      <vt:lpstr>Wingdings</vt:lpstr>
      <vt:lpstr>宋体</vt:lpstr>
      <vt:lpstr>微软雅黑</vt:lpstr>
      <vt:lpstr>Arial</vt:lpstr>
      <vt:lpstr>1_Office 主题</vt:lpstr>
      <vt:lpstr>PowerPoint 演示文稿</vt:lpstr>
      <vt:lpstr>课程目的</vt:lpstr>
      <vt:lpstr>项目管理的基本概念</vt:lpstr>
      <vt:lpstr>项目管理的基本概念</vt:lpstr>
      <vt:lpstr>项目管理的目标</vt:lpstr>
      <vt:lpstr>项目管理的范围</vt:lpstr>
      <vt:lpstr>项目管理的方法</vt:lpstr>
      <vt:lpstr>项目管理的方法</vt:lpstr>
      <vt:lpstr>项目管理概述</vt:lpstr>
      <vt:lpstr>项目管理的概述</vt:lpstr>
      <vt:lpstr>组织结构和角色职责</vt:lpstr>
      <vt:lpstr>开发项目生命周期模型</vt:lpstr>
      <vt:lpstr>为什么项目组负责IT/ST</vt:lpstr>
      <vt:lpstr>阶段项目管理——项目计划阶段</vt:lpstr>
      <vt:lpstr>阶段项目管理——项目计划阶段</vt:lpstr>
      <vt:lpstr>阶段项目管理——项目计划阶段</vt:lpstr>
      <vt:lpstr>PowerPoint 演示文稿</vt:lpstr>
      <vt:lpstr>阶段项目管理——项目监控阶段</vt:lpstr>
      <vt:lpstr>阶段项目管理——项目监控阶段</vt:lpstr>
      <vt:lpstr>阶段项目管理——项目监控阶段</vt:lpstr>
      <vt:lpstr>阶段项目管理——项目结束阶段</vt:lpstr>
      <vt:lpstr>总结</vt:lpstr>
      <vt:lpstr>PowerPoint 演示文稿</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li</dc:creator>
  <cp:lastModifiedBy>Tan Chilie</cp:lastModifiedBy>
  <cp:revision>169</cp:revision>
  <dcterms:created xsi:type="dcterms:W3CDTF">2016-01-14T10:01:02Z</dcterms:created>
  <dcterms:modified xsi:type="dcterms:W3CDTF">2018-01-16T14:37:39Z</dcterms:modified>
</cp:coreProperties>
</file>